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handoutMasterIdLst>
    <p:handoutMasterId r:id="rId86"/>
  </p:handoutMasterIdLst>
  <p:sldIdLst>
    <p:sldId id="434" r:id="rId3"/>
    <p:sldId id="258" r:id="rId5"/>
    <p:sldId id="259" r:id="rId6"/>
    <p:sldId id="260" r:id="rId7"/>
    <p:sldId id="356" r:id="rId8"/>
    <p:sldId id="263" r:id="rId9"/>
    <p:sldId id="271" r:id="rId10"/>
    <p:sldId id="273" r:id="rId11"/>
    <p:sldId id="274" r:id="rId12"/>
    <p:sldId id="275" r:id="rId13"/>
    <p:sldId id="276" r:id="rId14"/>
    <p:sldId id="277" r:id="rId15"/>
    <p:sldId id="278"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267" r:id="rId84"/>
    <p:sldId id="435" r:id="rId85"/>
  </p:sldIdLst>
  <p:sldSz cx="12192000" cy="6858000"/>
  <p:notesSz cx="6797675" cy="9926320"/>
  <p:embeddedFontLst>
    <p:embeddedFont>
      <p:font typeface="方正兰亭黑简体" panose="02000000000000000000" pitchFamily="2" charset="-122"/>
      <p:regular r:id="rId91"/>
    </p:embeddedFont>
    <p:embeddedFont>
      <p:font typeface="微软雅黑" panose="020B0503020204020204" pitchFamily="34" charset="-122"/>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huazjhw" initials="y"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51515"/>
    <a:srgbClr val="C7000B"/>
    <a:srgbClr val="575756"/>
    <a:srgbClr val="FFFFFF"/>
    <a:srgbClr val="DD4654"/>
    <a:srgbClr val="F3D2D5"/>
    <a:srgbClr val="E6A8AD"/>
    <a:srgbClr val="E57B84"/>
    <a:srgbClr val="E57984"/>
    <a:srgbClr val="BF0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83826" autoAdjust="0"/>
  </p:normalViewPr>
  <p:slideViewPr>
    <p:cSldViewPr snapToGrid="0" snapToObjects="1">
      <p:cViewPr varScale="1">
        <p:scale>
          <a:sx n="72" d="100"/>
          <a:sy n="72" d="100"/>
        </p:scale>
        <p:origin x="660"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7" d="100"/>
        <a:sy n="97" d="100"/>
      </p:scale>
      <p:origin x="0" y="0"/>
    </p:cViewPr>
  </p:sorterViewPr>
  <p:notesViewPr>
    <p:cSldViewPr snapToGrid="0" snapToObjects="1">
      <p:cViewPr varScale="1">
        <p:scale>
          <a:sx n="49" d="100"/>
          <a:sy n="49" d="100"/>
        </p:scale>
        <p:origin x="2148" y="48"/>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92" Type="http://schemas.openxmlformats.org/officeDocument/2006/relationships/font" Target="fonts/font2.fntdata"/><Relationship Id="rId91" Type="http://schemas.openxmlformats.org/officeDocument/2006/relationships/font" Target="fonts/font1.fntdata"/><Relationship Id="rId90" Type="http://schemas.openxmlformats.org/officeDocument/2006/relationships/commentAuthors" Target="commentAuthors.xml"/><Relationship Id="rId9" Type="http://schemas.openxmlformats.org/officeDocument/2006/relationships/slide" Target="slides/slide6.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fld>
            <a:endParaRPr lang="en-US" dirty="0">
              <a:latin typeface="Huawei Sans" panose="020C0503030203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4896" y="766800"/>
            <a:ext cx="5932800" cy="3337748"/>
          </a:xfrm>
          <a:prstGeom prst="rect">
            <a:avLst/>
          </a:prstGeom>
          <a:noFill/>
          <a:ln w="12700">
            <a:solidFill>
              <a:prstClr val="black"/>
            </a:solidFill>
          </a:ln>
        </p:spPr>
        <p:txBody>
          <a:bodyPr vert="horz" lIns="91440" tIns="45720" rIns="91440" bIns="45720" rtlCol="0" anchor="t" anchorCtr="0"/>
          <a:lstStyle/>
          <a:p>
            <a:endParaRPr lang="en-US"/>
          </a:p>
        </p:txBody>
      </p:sp>
      <p:sp>
        <p:nvSpPr>
          <p:cNvPr id="5" name="Notes Placeholder 4"/>
          <p:cNvSpPr>
            <a:spLocks noGrp="1"/>
          </p:cNvSpPr>
          <p:nvPr>
            <p:ph type="body" sz="quarter" idx="3"/>
          </p:nvPr>
        </p:nvSpPr>
        <p:spPr>
          <a:xfrm>
            <a:off x="454896" y="4603008"/>
            <a:ext cx="5932800" cy="5108400"/>
          </a:xfrm>
          <a:prstGeom prst="rect">
            <a:avLst/>
          </a:prstGeom>
        </p:spPr>
        <p:txBody>
          <a:bodyPr vert="horz" lIns="97200" tIns="45720" rIns="97200" bIns="45720" rtlCol="0"/>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59840"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1988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4" Type="http://schemas.openxmlformats.org/officeDocument/2006/relationships/hyperlink" Target="https://baike.baidu.com/item/%E5%87%BD%E6%95%B0%E4%BE%9D%E8%B5%96/737239" TargetMode="External"/><Relationship Id="rId3" Type="http://schemas.openxmlformats.org/officeDocument/2006/relationships/hyperlink" Target="https://baike.baidu.com/item/%E4%B8%BB%E5%85%B3%E9%94%AE%E5%AD%97/1239455" TargetMode="External"/><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3ms.huawei.com/multimedia/docMaintain/mmMaintain.do?method=showMMDetail&amp;f_id=Img201509131593" TargetMode="External"/><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3ms.huawei.com/multimedia/docMaintain/mmMaintain.do?method=showMMDetail&amp;f_id=img201911071523"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3ms.huawei.com/multimedia/docMaintain/mmMaintain.do?method=showMMDetail&amp;f_id=img201909300156"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9" Type="http://schemas.openxmlformats.org/officeDocument/2006/relationships/hyperlink" Target="https://baike.baidu.com/item/%E4%B8%9A%E5%8A%A1%E5%88%86%E6%9E%90/1528470" TargetMode="External"/><Relationship Id="rId8" Type="http://schemas.openxmlformats.org/officeDocument/2006/relationships/hyperlink" Target="https://baike.baidu.com/item/%E5%8F%AF%E8%A7%86%E5%8C%96/1252349" TargetMode="External"/><Relationship Id="rId7" Type="http://schemas.openxmlformats.org/officeDocument/2006/relationships/hyperlink" Target="https://baike.baidu.com/item/%E6%95%B0%E6%8D%AE%E5%BA%93%E7%BB%93%E6%9E%84/5507713" TargetMode="External"/><Relationship Id="rId6" Type="http://schemas.openxmlformats.org/officeDocument/2006/relationships/hyperlink" Target="https://baike.baidu.com/item/%E5%88%86%E6%9E%90/4327108" TargetMode="External"/><Relationship Id="rId5" Type="http://schemas.openxmlformats.org/officeDocument/2006/relationships/hyperlink" Target="https://baike.baidu.com/item/%E6%95%B0%E6%8D%AE%E5%BA%93%E8%AE%BE%E8%AE%A1/222831" TargetMode="External"/><Relationship Id="rId4" Type="http://schemas.openxmlformats.org/officeDocument/2006/relationships/hyperlink" Target="https://baike.baidu.com/item/%E6%95%B0%E6%8D%AE/33305" TargetMode="External"/><Relationship Id="rId3" Type="http://schemas.openxmlformats.org/officeDocument/2006/relationships/hyperlink" Target="https://baike.baidu.com/item/%E6%A8%A1%E5%9E%8B%E9%A9%B1%E5%8A%A8/6930888" TargetMode="External"/><Relationship Id="rId2" Type="http://schemas.openxmlformats.org/officeDocument/2006/relationships/notesMaster" Target="../notesMasters/notesMaster1.xml"/><Relationship Id="rId13" Type="http://schemas.openxmlformats.org/officeDocument/2006/relationships/hyperlink" Target="https://baike.baidu.com/item/%E6%95%B0%E6%8D%AE%E5%BA%93%E7%AE%A1%E7%90%86%E5%91%98/1216449" TargetMode="External"/><Relationship Id="rId12" Type="http://schemas.openxmlformats.org/officeDocument/2006/relationships/hyperlink" Target="https://baike.baidu.com/item/GPL/2357903" TargetMode="External"/><Relationship Id="rId11" Type="http://schemas.openxmlformats.org/officeDocument/2006/relationships/hyperlink" Target="https://baike.baidu.com/item/%E8%B5%84%E6%BA%90/9089683" TargetMode="External"/><Relationship Id="rId10" Type="http://schemas.openxmlformats.org/officeDocument/2006/relationships/hyperlink" Target="https://baike.baidu.com/item/%E6%B2%9F%E9%80%9A/81026" TargetMode="Externa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3ms.huawei.com/multimedia/docMaintain/mmMaintain.do?method=showMMDetail&amp;f_id=img201909270416"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地基不打好，整个楼建设起来都是歪的。</a:t>
            </a:r>
            <a:endParaRPr lang="en-US" altLang="zh-CN" smtClean="0"/>
          </a:p>
          <a:p>
            <a:r>
              <a:rPr lang="zh-CN" altLang="en-US" smtClean="0"/>
              <a:t>经验证明，需求分析不够完善，会直接导致设计的不正确，如果很多问题到系统测试阶段才被发现，再回过头来纠正需要付出更多更大的代价。所以必须高度重视需分析的工作。</a:t>
            </a:r>
            <a:endParaRPr lang="en-US" altLang="zh-CN" smtClean="0"/>
          </a:p>
          <a:p>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信息调研目标是明确所设计的数据库中要存储哪些数据，哪些数据需要进行加工处理，哪些数据需要给后续下游系统使用</a:t>
            </a:r>
            <a:endParaRPr lang="en-US" altLang="zh-CN" smtClean="0"/>
          </a:p>
          <a:p>
            <a:pPr lvl="0"/>
            <a:r>
              <a:rPr lang="zh-CN" altLang="en-US" smtClean="0"/>
              <a:t>处理需求：把用户用业务语言描述的需求转化成计算机系统或者开发人员能够理解的设计需求。所以要描述数据处理的操作功能</a:t>
            </a:r>
            <a:endParaRPr lang="en-US" altLang="zh-CN" smtClean="0"/>
          </a:p>
          <a:p>
            <a:pPr lvl="0"/>
            <a:r>
              <a:rPr lang="zh-CN" altLang="en-US" smtClean="0"/>
              <a:t>操作的先后次序，操作的执行频率，场合，操作和数据间的联系，同时还要明确用户要求的响应时间以及处理方式等等</a:t>
            </a:r>
            <a:endParaRPr lang="en-US" altLang="zh-CN" smtClean="0"/>
          </a:p>
          <a:p>
            <a:pPr lvl="0"/>
            <a:r>
              <a:rPr lang="zh-CN" altLang="en-US" smtClean="0"/>
              <a:t>也就是完成一份</a:t>
            </a:r>
            <a:r>
              <a:rPr lang="en-US" altLang="zh-CN" smtClean="0"/>
              <a:t>《</a:t>
            </a:r>
            <a:r>
              <a:rPr lang="zh-CN" altLang="en-US" smtClean="0"/>
              <a:t>用户需求需求规格说明书</a:t>
            </a:r>
            <a:r>
              <a:rPr lang="en-US" altLang="zh-CN" smtClean="0"/>
              <a:t>》</a:t>
            </a:r>
            <a:endParaRPr lang="en-US" altLang="zh-CN" smtClean="0"/>
          </a:p>
          <a:p>
            <a:pPr lvl="0"/>
            <a:r>
              <a:rPr lang="zh-CN" altLang="en-US" smtClean="0"/>
              <a:t>这里的数据字典是对现有业务系统的数据项和数据的总结文档，并不是数据库产品里面的</a:t>
            </a:r>
            <a:r>
              <a:rPr lang="en-US" altLang="zh-CN" smtClean="0"/>
              <a:t>DD</a:t>
            </a:r>
            <a:endParaRPr lang="en-US" altLang="zh-CN" smtClean="0"/>
          </a:p>
          <a:p>
            <a:pPr lvl="0"/>
            <a:r>
              <a:rPr lang="zh-CN" altLang="en-US" smtClean="0"/>
              <a:t>安全性要求是描述不同用户对数据库的使用和操作情况</a:t>
            </a:r>
            <a:endParaRPr lang="en-US" altLang="zh-CN" smtClean="0"/>
          </a:p>
          <a:p>
            <a:pPr lvl="0"/>
            <a:r>
              <a:rPr lang="zh-CN" altLang="en-US" smtClean="0"/>
              <a:t>完整性是数据的取值范围，数据合法性，异常数据处理机制等需求的描述</a:t>
            </a:r>
            <a:endParaRPr lang="en-US" altLang="zh-CN" smtClean="0"/>
          </a:p>
          <a:p>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需求分析过程，切忌想当然，对用户的想法进行猜想和假设，如果有假设条件或者不清楚的地方一定要和客户进行确认</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这里的数据字典是进行需求分析阶段，数据收集和数据分析所获得的成果。而不是某个数据库产品中的</a:t>
            </a:r>
            <a:r>
              <a:rPr lang="en-US" altLang="zh-CN" smtClean="0"/>
              <a:t>Data Dictionary</a:t>
            </a:r>
            <a:endParaRPr lang="en-US" altLang="zh-CN" smtClean="0"/>
          </a:p>
          <a:p>
            <a:r>
              <a:rPr lang="zh-CN" altLang="en-US" smtClean="0"/>
              <a:t>数据字典在需求分析阶段创建，在设计过程中不断修改，充实和完善</a:t>
            </a:r>
            <a:endParaRPr lang="en-US" altLang="zh-CN" smtClean="0"/>
          </a:p>
          <a:p>
            <a:r>
              <a:rPr lang="zh-CN" altLang="en-US" smtClean="0"/>
              <a:t>数据字典的格式没有固定的文档规范，在实际工作中，可以参考上面介绍的内容项，通过不同的说明性文档，或者模型文件里面反映出来即可。</a:t>
            </a:r>
            <a:endParaRPr lang="en-US" altLang="zh-CN" smtClean="0"/>
          </a:p>
          <a:p>
            <a:r>
              <a:rPr lang="zh-CN" altLang="en-US" smtClean="0"/>
              <a:t>所以可以说是一个抽象层面的概念</a:t>
            </a:r>
            <a:endParaRPr lang="en-US" altLang="zh-CN" smtClean="0"/>
          </a:p>
          <a:p>
            <a:r>
              <a:rPr lang="zh-CN" altLang="en-US" smtClean="0"/>
              <a:t>在需求分析阶段，最重要的输出就是用户需求规格说明书，数据字典往往作为一种附件或者附录的形式存在，为模型设计人员在后续的工作提供参考依据。</a:t>
            </a:r>
            <a:endParaRPr lang="en-US" altLang="zh-CN" smtClean="0"/>
          </a:p>
          <a:p>
            <a:endParaRPr lang="zh-CN" altLang="en-US" dirty="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介绍了概念设计和概念模型，并对概念模型中使用的</a:t>
            </a:r>
            <a:r>
              <a:rPr lang="en-US" altLang="zh-CN" smtClean="0"/>
              <a:t>E-R</a:t>
            </a:r>
            <a:r>
              <a:rPr lang="zh-CN" altLang="en-US" smtClean="0"/>
              <a:t>方法进行了讲解</a:t>
            </a:r>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概念模型是高层次的抽象模型，独立于任何一种特定的数据库产品，不会受到任何数据库产品特性的约束和限制</a:t>
            </a:r>
            <a:endParaRPr lang="en-US" altLang="zh-CN" smtClean="0"/>
          </a:p>
          <a:p>
            <a:pPr lvl="0"/>
            <a:r>
              <a:rPr lang="zh-CN" altLang="en-US" smtClean="0"/>
              <a:t>概念数据模型：分析用户提出的需求，对用户需求进行综合、归纳和抽象，形成一个独立于具体数据库管理系统的概念层次抽象模型</a:t>
            </a:r>
            <a:endParaRPr lang="en-US" altLang="zh-CN" smtClean="0"/>
          </a:p>
          <a:p>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概念数据模型：分析用户提出的需求，对用户需求进行综合、归纳和抽象，形成一个独立于具体数据库管理系统的概念层次抽象模型。</a:t>
            </a:r>
            <a:endParaRPr lang="en-US" altLang="zh-CN" smtClean="0"/>
          </a:p>
          <a:p>
            <a:r>
              <a:rPr lang="zh-CN" altLang="en-US" smtClean="0"/>
              <a:t>直接将现实世界按具体数据模型进行组织，必须同时考虑很多因素，设计工作比较复杂，效果也不理想。</a:t>
            </a:r>
            <a:endParaRPr lang="en-US" altLang="zh-CN" smtClean="0"/>
          </a:p>
          <a:p>
            <a:r>
              <a:rPr lang="zh-CN" altLang="en-US" smtClean="0"/>
              <a:t>所以需要一种方法能够对现实世界的信息结构进行描述。</a:t>
            </a:r>
            <a:endParaRPr lang="en-US" altLang="zh-CN" smtClean="0"/>
          </a:p>
          <a:p>
            <a:r>
              <a:rPr lang="en-US" altLang="zh-CN" smtClean="0"/>
              <a:t>E-R</a:t>
            </a:r>
            <a:r>
              <a:rPr lang="zh-CN" altLang="en-US" smtClean="0"/>
              <a:t>方法，简单、实用得到了广泛使用，是目前描述信息结构最常用的方法。</a:t>
            </a:r>
            <a:endParaRPr lang="en-US" altLang="zh-CN" smtClean="0"/>
          </a:p>
          <a:p>
            <a:endParaRPr lang="zh-CN" altLang="en-US" dirty="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在</a:t>
            </a:r>
            <a:r>
              <a:rPr lang="en-US" altLang="zh-CN" smtClean="0"/>
              <a:t>E-R</a:t>
            </a:r>
            <a:r>
              <a:rPr lang="zh-CN" altLang="en-US" smtClean="0"/>
              <a:t>图中一般用矩形框表示具体的实体。</a:t>
            </a:r>
            <a:endParaRPr lang="en-US" altLang="zh-CN" smtClean="0"/>
          </a:p>
          <a:p>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在实际工作中，在概念模型中也可以不详细到属性这个级别。而是到实体层级就可以了，如果概念模型把属性都详细规划出来工作量就比较大。</a:t>
            </a:r>
            <a:endParaRPr lang="en-US" altLang="zh-CN" smtClean="0"/>
          </a:p>
          <a:p>
            <a:r>
              <a:rPr lang="zh-CN" altLang="en-US" smtClean="0"/>
              <a:t>概念模型的</a:t>
            </a:r>
            <a:r>
              <a:rPr lang="en-US" altLang="zh-CN" smtClean="0"/>
              <a:t>E-R</a:t>
            </a:r>
            <a:r>
              <a:rPr lang="zh-CN" altLang="en-US" smtClean="0"/>
              <a:t>图，在实际应用项目场合，把实体和实体之间的联系给清楚，明确的表达出来就可以了。</a:t>
            </a:r>
            <a:endParaRPr lang="en-US" altLang="zh-CN" smtClean="0"/>
          </a:p>
          <a:p>
            <a:r>
              <a:rPr lang="zh-CN" altLang="en-US" smtClean="0"/>
              <a:t>课程在这里简单介绍一下属性这个要素就可以，不用多介绍。</a:t>
            </a:r>
            <a:endParaRPr lang="en-US" altLang="zh-CN" smtClean="0"/>
          </a:p>
          <a:p>
            <a:pPr lvl="0"/>
            <a:r>
              <a:rPr lang="zh-CN" altLang="en-US" smtClean="0"/>
              <a:t>在概念模型中一般用圆角矩形框表示属性。</a:t>
            </a:r>
            <a:endParaRPr lang="en-US" altLang="zh-CN" smtClean="0"/>
          </a:p>
          <a:p>
            <a:r>
              <a:rPr lang="zh-CN" altLang="en-US" smtClean="0"/>
              <a:t>一般在逻辑模型设计过程中利用</a:t>
            </a:r>
            <a:r>
              <a:rPr lang="en-US" altLang="zh-CN" smtClean="0"/>
              <a:t>IDEF1x</a:t>
            </a:r>
            <a:r>
              <a:rPr lang="zh-CN" altLang="en-US" smtClean="0"/>
              <a:t>方法来表示逻辑模型，属性放置实体框中进行设计，会更为方便灵活。</a:t>
            </a:r>
            <a:endParaRPr lang="en-US" altLang="zh-CN" smtClean="0"/>
          </a:p>
          <a:p>
            <a:r>
              <a:rPr lang="zh-CN" altLang="en-US" smtClean="0"/>
              <a:t>举例说明就是：实体会对应到表上面，而这些属性都会成为表中的字段，每个实例就是一条条记录。</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大多数场合下面，数据模型里面关心的是实体之间的联系</a:t>
            </a:r>
            <a:endParaRPr lang="en-US" altLang="zh-CN" smtClean="0"/>
          </a:p>
          <a:p>
            <a:r>
              <a:rPr lang="zh-CN" altLang="en-US" smtClean="0"/>
              <a:t>一对一联系： 实体</a:t>
            </a:r>
            <a:r>
              <a:rPr lang="en-US" altLang="zh-CN" smtClean="0"/>
              <a:t>A</a:t>
            </a:r>
            <a:r>
              <a:rPr lang="zh-CN" altLang="en-US" smtClean="0"/>
              <a:t>中的每个实例在实体</a:t>
            </a:r>
            <a:r>
              <a:rPr lang="en-US" altLang="zh-CN" smtClean="0"/>
              <a:t>B</a:t>
            </a:r>
            <a:r>
              <a:rPr lang="zh-CN" altLang="en-US" smtClean="0"/>
              <a:t>中之多有一个实例（也可以没有）与之关联，反之亦然。 记为 </a:t>
            </a:r>
            <a:r>
              <a:rPr lang="en-US" altLang="zh-CN" smtClean="0"/>
              <a:t>1:1</a:t>
            </a:r>
            <a:endParaRPr lang="en-US" altLang="zh-CN" smtClean="0"/>
          </a:p>
          <a:p>
            <a:pPr lvl="0"/>
            <a:r>
              <a:rPr lang="zh-CN" altLang="en-US" smtClean="0"/>
              <a:t>一对多联系：实体</a:t>
            </a:r>
            <a:r>
              <a:rPr lang="en-US" altLang="zh-CN" smtClean="0"/>
              <a:t>A</a:t>
            </a:r>
            <a:r>
              <a:rPr lang="zh-CN" altLang="en-US" smtClean="0"/>
              <a:t>中的每个实例在实体</a:t>
            </a:r>
            <a:r>
              <a:rPr lang="en-US" altLang="zh-CN" smtClean="0"/>
              <a:t>B</a:t>
            </a:r>
            <a:r>
              <a:rPr lang="zh-CN" altLang="en-US" smtClean="0"/>
              <a:t>中有</a:t>
            </a:r>
            <a:r>
              <a:rPr lang="en-US" altLang="zh-CN" smtClean="0"/>
              <a:t>n</a:t>
            </a:r>
            <a:r>
              <a:rPr lang="zh-CN" altLang="en-US" smtClean="0"/>
              <a:t>个实例（</a:t>
            </a:r>
            <a:r>
              <a:rPr lang="en-US" altLang="zh-CN" smtClean="0"/>
              <a:t>n</a:t>
            </a:r>
            <a:r>
              <a:rPr lang="zh-CN" altLang="en-US" smtClean="0"/>
              <a:t>≥</a:t>
            </a:r>
            <a:r>
              <a:rPr lang="en-US" altLang="zh-CN" smtClean="0"/>
              <a:t>0</a:t>
            </a:r>
            <a:r>
              <a:rPr lang="zh-CN" altLang="en-US" smtClean="0"/>
              <a:t>）与之关联，而实体</a:t>
            </a:r>
            <a:r>
              <a:rPr lang="en-US" altLang="zh-CN" smtClean="0"/>
              <a:t>B</a:t>
            </a:r>
            <a:r>
              <a:rPr lang="zh-CN" altLang="en-US" smtClean="0"/>
              <a:t>中的每个实例在实体</a:t>
            </a:r>
            <a:r>
              <a:rPr lang="en-US" altLang="zh-CN" smtClean="0"/>
              <a:t>A</a:t>
            </a:r>
            <a:r>
              <a:rPr lang="zh-CN" altLang="en-US" smtClean="0"/>
              <a:t>中最多只有一个实例与之关联。 记为 </a:t>
            </a:r>
            <a:r>
              <a:rPr lang="en-US" altLang="zh-CN" smtClean="0"/>
              <a:t>1:n</a:t>
            </a:r>
            <a:endParaRPr lang="en-US" altLang="zh-CN" smtClean="0"/>
          </a:p>
          <a:p>
            <a:pPr lvl="0"/>
            <a:r>
              <a:rPr lang="zh-CN" altLang="en-US" smtClean="0"/>
              <a:t>多对多联系：实体</a:t>
            </a:r>
            <a:r>
              <a:rPr lang="en-US" altLang="zh-CN" smtClean="0"/>
              <a:t>A</a:t>
            </a:r>
            <a:r>
              <a:rPr lang="zh-CN" altLang="en-US" smtClean="0"/>
              <a:t>中的每个实例在实体</a:t>
            </a:r>
            <a:r>
              <a:rPr lang="en-US" altLang="zh-CN" smtClean="0"/>
              <a:t>B</a:t>
            </a:r>
            <a:r>
              <a:rPr lang="zh-CN" altLang="en-US" smtClean="0"/>
              <a:t>中有</a:t>
            </a:r>
            <a:r>
              <a:rPr lang="en-US" altLang="zh-CN" smtClean="0"/>
              <a:t>n</a:t>
            </a:r>
            <a:r>
              <a:rPr lang="zh-CN" altLang="en-US" smtClean="0"/>
              <a:t>个实例（</a:t>
            </a:r>
            <a:r>
              <a:rPr lang="en-US" altLang="zh-CN" smtClean="0"/>
              <a:t>n</a:t>
            </a:r>
            <a:r>
              <a:rPr lang="zh-CN" altLang="en-US" smtClean="0"/>
              <a:t>≥</a:t>
            </a:r>
            <a:r>
              <a:rPr lang="en-US" altLang="zh-CN" smtClean="0"/>
              <a:t>0</a:t>
            </a:r>
            <a:r>
              <a:rPr lang="zh-CN" altLang="en-US" smtClean="0"/>
              <a:t>）与之关联，而实体</a:t>
            </a:r>
            <a:r>
              <a:rPr lang="en-US" altLang="zh-CN" smtClean="0"/>
              <a:t>B</a:t>
            </a:r>
            <a:r>
              <a:rPr lang="zh-CN" altLang="en-US" smtClean="0"/>
              <a:t>中的每个实例在实体</a:t>
            </a:r>
            <a:r>
              <a:rPr lang="en-US" altLang="zh-CN" smtClean="0"/>
              <a:t>A</a:t>
            </a:r>
            <a:r>
              <a:rPr lang="zh-CN" altLang="en-US" smtClean="0"/>
              <a:t>中也有</a:t>
            </a:r>
            <a:r>
              <a:rPr lang="en-US" altLang="zh-CN" smtClean="0"/>
              <a:t>m</a:t>
            </a:r>
            <a:r>
              <a:rPr lang="zh-CN" altLang="en-US" smtClean="0"/>
              <a:t>个实例（</a:t>
            </a:r>
            <a:r>
              <a:rPr lang="en-US" altLang="zh-CN" smtClean="0"/>
              <a:t>m</a:t>
            </a:r>
            <a:r>
              <a:rPr lang="zh-CN" altLang="en-US" smtClean="0"/>
              <a:t>≥</a:t>
            </a:r>
            <a:r>
              <a:rPr lang="en-US" altLang="zh-CN" smtClean="0"/>
              <a:t>0</a:t>
            </a:r>
            <a:r>
              <a:rPr lang="zh-CN" altLang="en-US" smtClean="0"/>
              <a:t>）与之关联。 记为 </a:t>
            </a:r>
            <a:r>
              <a:rPr lang="en-US" altLang="zh-CN" smtClean="0"/>
              <a:t>m:n</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介绍了逻辑设计和逻辑模型，对逻辑模型中使用到的</a:t>
            </a:r>
            <a:r>
              <a:rPr lang="en-US" altLang="zh-CN" smtClean="0"/>
              <a:t>IDEF1x</a:t>
            </a:r>
            <a:r>
              <a:rPr lang="zh-CN" altLang="en-US" smtClean="0"/>
              <a:t>方法进行了说明。对逻辑模型中的重要概念结合</a:t>
            </a:r>
            <a:r>
              <a:rPr lang="en-US" altLang="zh-CN" smtClean="0"/>
              <a:t>ER</a:t>
            </a:r>
            <a:r>
              <a:rPr lang="zh-CN" altLang="en-US" smtClean="0"/>
              <a:t>图进行了阐述。对逻辑模型中重要的三范式概念进行了介绍，并对一到三范式结合示例进行了详细说明。</a:t>
            </a:r>
            <a:endParaRPr lang="zh-CN" altLang="en-US" smtClean="0"/>
          </a:p>
          <a:p>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码是关系模式中的一个重要概念，有些材料也称为键，或者键码。</a:t>
            </a:r>
            <a:endParaRPr lang="en-US" altLang="zh-CN" smtClean="0"/>
          </a:p>
          <a:p>
            <a:r>
              <a:rPr lang="zh-CN" altLang="en-US" smtClean="0"/>
              <a:t>解释起来比较抽象</a:t>
            </a:r>
            <a:endParaRPr lang="en-US" altLang="zh-CN" smtClean="0"/>
          </a:p>
          <a:p>
            <a:r>
              <a:rPr lang="zh-CN" altLang="en-US" smtClean="0"/>
              <a:t>设</a:t>
            </a:r>
            <a:r>
              <a:rPr lang="en-US" altLang="zh-CN" smtClean="0"/>
              <a:t>K</a:t>
            </a:r>
            <a:r>
              <a:rPr lang="zh-CN" altLang="en-US" smtClean="0"/>
              <a:t>为</a:t>
            </a:r>
            <a:r>
              <a:rPr lang="en-US" altLang="zh-CN" smtClean="0"/>
              <a:t>R&lt;U,F&gt;</a:t>
            </a:r>
            <a:r>
              <a:rPr lang="zh-CN" altLang="en-US" smtClean="0"/>
              <a:t>中的属性或属性组合，如果</a:t>
            </a:r>
            <a:r>
              <a:rPr lang="en-US" altLang="zh-CN" smtClean="0"/>
              <a:t>U</a:t>
            </a:r>
            <a:r>
              <a:rPr lang="zh-CN" altLang="en-US" smtClean="0"/>
              <a:t>对于</a:t>
            </a:r>
            <a:r>
              <a:rPr lang="en-US" altLang="zh-CN" smtClean="0"/>
              <a:t>K</a:t>
            </a:r>
            <a:r>
              <a:rPr lang="zh-CN" altLang="en-US" smtClean="0"/>
              <a:t>完全函数依赖，则</a:t>
            </a:r>
            <a:r>
              <a:rPr lang="en-US" altLang="zh-CN" smtClean="0"/>
              <a:t>K</a:t>
            </a:r>
            <a:r>
              <a:rPr lang="zh-CN" altLang="en-US" smtClean="0"/>
              <a:t>为</a:t>
            </a:r>
            <a:r>
              <a:rPr lang="en-US" altLang="zh-CN" smtClean="0"/>
              <a:t>R</a:t>
            </a:r>
            <a:r>
              <a:rPr lang="zh-CN" altLang="en-US" smtClean="0"/>
              <a:t>的候选码</a:t>
            </a:r>
            <a:endParaRPr lang="en-US" altLang="zh-CN" smtClean="0"/>
          </a:p>
          <a:p>
            <a:r>
              <a:rPr lang="zh-CN" altLang="en-US" smtClean="0"/>
              <a:t>如果候选码多于一个，则选定其中的一个为主码，也就是主键</a:t>
            </a:r>
            <a:endParaRPr lang="en-US" altLang="zh-CN" smtClean="0"/>
          </a:p>
          <a:p>
            <a:r>
              <a:rPr lang="zh-CN" altLang="en-US" smtClean="0"/>
              <a:t>如果非主属性</a:t>
            </a:r>
            <a:r>
              <a:rPr lang="en-US" altLang="zh-CN" smtClean="0"/>
              <a:t>B</a:t>
            </a:r>
            <a:r>
              <a:rPr lang="zh-CN" altLang="en-US" smtClean="0"/>
              <a:t>函数依赖于构成某个候选关键字的一组主属性</a:t>
            </a:r>
            <a:r>
              <a:rPr lang="en-US" altLang="zh-CN" smtClean="0"/>
              <a:t>A</a:t>
            </a:r>
            <a:r>
              <a:rPr lang="zh-CN" altLang="en-US" smtClean="0"/>
              <a:t>，而且</a:t>
            </a:r>
            <a:r>
              <a:rPr lang="en-US" altLang="zh-CN" smtClean="0"/>
              <a:t>A</a:t>
            </a:r>
            <a:r>
              <a:rPr lang="zh-CN" altLang="en-US" smtClean="0"/>
              <a:t>的任何一个真子集不能被</a:t>
            </a:r>
            <a:r>
              <a:rPr lang="en-US" altLang="zh-CN" smtClean="0"/>
              <a:t>B</a:t>
            </a:r>
            <a:r>
              <a:rPr lang="zh-CN" altLang="en-US" smtClean="0"/>
              <a:t>函数依赖，则称</a:t>
            </a:r>
            <a:r>
              <a:rPr lang="en-US" altLang="zh-CN" smtClean="0"/>
              <a:t>B</a:t>
            </a:r>
            <a:r>
              <a:rPr lang="zh-CN" altLang="en-US" smtClean="0"/>
              <a:t>完全函数依赖于</a:t>
            </a:r>
            <a:r>
              <a:rPr lang="en-US" altLang="zh-CN" smtClean="0"/>
              <a:t>A</a:t>
            </a:r>
            <a:r>
              <a:rPr lang="zh-CN" altLang="en-US" smtClean="0"/>
              <a:t>；反之，若</a:t>
            </a:r>
            <a:r>
              <a:rPr lang="en-US" altLang="zh-CN" smtClean="0"/>
              <a:t>B</a:t>
            </a:r>
            <a:r>
              <a:rPr lang="zh-CN" altLang="en-US" smtClean="0"/>
              <a:t>函数能依赖于</a:t>
            </a:r>
            <a:r>
              <a:rPr lang="en-US" altLang="zh-CN" smtClean="0"/>
              <a:t>A</a:t>
            </a:r>
            <a:r>
              <a:rPr lang="zh-CN" altLang="en-US" smtClean="0"/>
              <a:t>的真子集，则称</a:t>
            </a:r>
            <a:r>
              <a:rPr lang="en-US" altLang="zh-CN" smtClean="0"/>
              <a:t>B</a:t>
            </a:r>
            <a:r>
              <a:rPr lang="zh-CN" altLang="en-US" smtClean="0"/>
              <a:t>部分函数依赖</a:t>
            </a:r>
            <a:r>
              <a:rPr lang="en-US" altLang="zh-CN" smtClean="0"/>
              <a:t>A</a:t>
            </a:r>
            <a:r>
              <a:rPr lang="zh-CN" altLang="en-US" smtClean="0"/>
              <a:t>。</a:t>
            </a:r>
            <a:endParaRPr lang="en-US" altLang="zh-CN" smtClean="0"/>
          </a:p>
          <a:p>
            <a:r>
              <a:rPr lang="zh-CN" altLang="en-US" smtClean="0"/>
              <a:t>如果过于难以理解，就简单解释主键就行了。</a:t>
            </a:r>
            <a:endParaRPr lang="en-US" altLang="zh-CN" smtClean="0"/>
          </a:p>
          <a:p>
            <a:r>
              <a:rPr lang="zh-CN" altLang="en-US" smtClean="0"/>
              <a:t>表的行的唯一标识的候选关键字。一个表只有一个主关键字。主关键字又可以称为主键。 主键可以由一个字段，也可以由多个字段组成，分别称为单字段主键或多字段主键。又称主码。并且它可以唯一确定表中的一行数据，或者可以唯一确定一个实体。</a:t>
            </a:r>
            <a:endParaRPr lang="en-US" altLang="zh-CN" smtClean="0"/>
          </a:p>
          <a:p>
            <a:endParaRPr lang="zh-CN" altLang="en-US" dirty="0"/>
          </a:p>
        </p:txBody>
      </p:sp>
      <p:sp>
        <p:nvSpPr>
          <p:cNvPr id="7" name="幻灯片图像占位符 6"/>
          <p:cNvSpPr>
            <a:spLocks noGrp="1" noRot="1" noChangeAspect="1"/>
          </p:cNvSpPr>
          <p:nvPr>
            <p:ph type="sldImg"/>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为了便于后续的模型的理解，先简单介绍一下</a:t>
            </a:r>
            <a:r>
              <a:rPr lang="en-US" altLang="zh-CN" smtClean="0"/>
              <a:t>IDEF1x</a:t>
            </a:r>
            <a:r>
              <a:rPr lang="zh-CN" altLang="en-US" smtClean="0"/>
              <a:t>方法</a:t>
            </a:r>
            <a:endParaRPr lang="en-US" altLang="zh-CN" smtClean="0"/>
          </a:p>
          <a:p>
            <a:r>
              <a:rPr lang="zh-CN" altLang="en-US" smtClean="0"/>
              <a:t>最初的</a:t>
            </a:r>
            <a:r>
              <a:rPr lang="en-US" altLang="zh-CN" smtClean="0"/>
              <a:t>IDEF</a:t>
            </a:r>
            <a:r>
              <a:rPr lang="zh-CN" altLang="en-US" smtClean="0"/>
              <a:t>方法是在美国空军</a:t>
            </a:r>
            <a:r>
              <a:rPr lang="en-US" altLang="zh-CN" smtClean="0"/>
              <a:t>ICAM</a:t>
            </a:r>
            <a:r>
              <a:rPr lang="zh-CN" altLang="en-US" smtClean="0"/>
              <a:t>项目建立的，最初开 发</a:t>
            </a:r>
            <a:r>
              <a:rPr lang="en-US" altLang="zh-CN" smtClean="0"/>
              <a:t>3</a:t>
            </a:r>
            <a:r>
              <a:rPr lang="zh-CN" altLang="en-US" smtClean="0"/>
              <a:t>种方法</a:t>
            </a:r>
            <a:r>
              <a:rPr lang="en-US" altLang="zh-CN" smtClean="0"/>
              <a:t>:</a:t>
            </a:r>
            <a:r>
              <a:rPr lang="zh-CN" altLang="en-US" smtClean="0"/>
              <a:t>功能建模</a:t>
            </a:r>
            <a:r>
              <a:rPr lang="en-US" altLang="zh-CN" smtClean="0"/>
              <a:t>(IDEF0)</a:t>
            </a:r>
            <a:r>
              <a:rPr lang="zh-CN" altLang="en-US" smtClean="0"/>
              <a:t>、信息建模</a:t>
            </a:r>
            <a:r>
              <a:rPr lang="en-US" altLang="zh-CN" smtClean="0"/>
              <a:t>(IDEF1)</a:t>
            </a:r>
            <a:r>
              <a:rPr lang="zh-CN" altLang="en-US" smtClean="0"/>
              <a:t>、动态建模</a:t>
            </a:r>
            <a:r>
              <a:rPr lang="en-US" altLang="zh-CN" smtClean="0"/>
              <a:t>(IDEF2)</a:t>
            </a:r>
            <a:r>
              <a:rPr lang="zh-CN" altLang="en-US" smtClean="0"/>
              <a:t>，后来，随着信息系统的相继开发，又开发出了下列</a:t>
            </a:r>
            <a:r>
              <a:rPr lang="en-US" altLang="zh-CN" smtClean="0"/>
              <a:t>IDEF</a:t>
            </a:r>
            <a:r>
              <a:rPr lang="zh-CN" altLang="en-US" smtClean="0"/>
              <a:t>族方法： 数据建模（</a:t>
            </a:r>
            <a:r>
              <a:rPr lang="en-US" altLang="zh-CN" smtClean="0"/>
              <a:t>IDEF1X</a:t>
            </a:r>
            <a:r>
              <a:rPr lang="zh-CN" altLang="en-US" smtClean="0"/>
              <a:t>）、过程描述获取方法（</a:t>
            </a:r>
            <a:r>
              <a:rPr lang="en-US" altLang="zh-CN" smtClean="0"/>
              <a:t>IDEF3</a:t>
            </a:r>
            <a:r>
              <a:rPr lang="zh-CN" altLang="en-US" smtClean="0"/>
              <a:t>）、面向对象的设计（</a:t>
            </a:r>
            <a:r>
              <a:rPr lang="en-US" altLang="zh-CN" smtClean="0"/>
              <a:t>OO</a:t>
            </a:r>
            <a:r>
              <a:rPr lang="zh-CN" altLang="en-US" smtClean="0"/>
              <a:t>设计）方法（</a:t>
            </a:r>
            <a:r>
              <a:rPr lang="en-US" altLang="zh-CN" smtClean="0"/>
              <a:t>IDEF4</a:t>
            </a:r>
            <a:r>
              <a:rPr lang="zh-CN" altLang="en-US" smtClean="0"/>
              <a:t>）、使用</a:t>
            </a:r>
            <a:r>
              <a:rPr lang="en-US" altLang="zh-CN" smtClean="0"/>
              <a:t>C</a:t>
            </a:r>
            <a:r>
              <a:rPr lang="zh-CN" altLang="en-US" smtClean="0"/>
              <a:t>＋＋语言的</a:t>
            </a:r>
            <a:r>
              <a:rPr lang="en-US" altLang="zh-CN" smtClean="0"/>
              <a:t>OO</a:t>
            </a:r>
            <a:r>
              <a:rPr lang="zh-CN" altLang="en-US" smtClean="0"/>
              <a:t>设计方法 （</a:t>
            </a:r>
            <a:r>
              <a:rPr lang="en-US" altLang="zh-CN" smtClean="0"/>
              <a:t>IDEF4C</a:t>
            </a:r>
            <a:r>
              <a:rPr lang="zh-CN" altLang="en-US" smtClean="0"/>
              <a:t>＋＋）、实体描述获取方法（</a:t>
            </a:r>
            <a:r>
              <a:rPr lang="en-US" altLang="zh-CN" smtClean="0"/>
              <a:t>IDEF5</a:t>
            </a:r>
            <a:r>
              <a:rPr lang="zh-CN" altLang="en-US" smtClean="0"/>
              <a:t>）、设计理论（</a:t>
            </a:r>
            <a:r>
              <a:rPr lang="en-US" altLang="zh-CN" smtClean="0"/>
              <a:t>rationale</a:t>
            </a:r>
            <a:r>
              <a:rPr lang="zh-CN" altLang="en-US" smtClean="0"/>
              <a:t>）获取方法（</a:t>
            </a:r>
            <a:r>
              <a:rPr lang="en-US" altLang="zh-CN" smtClean="0"/>
              <a:t>IDEF6</a:t>
            </a:r>
            <a:r>
              <a:rPr lang="zh-CN" altLang="en-US" smtClean="0"/>
              <a:t>）、人－系统交互设计方法（</a:t>
            </a:r>
            <a:r>
              <a:rPr lang="en-US" altLang="zh-CN" smtClean="0"/>
              <a:t>IDEF8</a:t>
            </a:r>
            <a:r>
              <a:rPr lang="zh-CN" altLang="en-US" smtClean="0"/>
              <a:t>）、 业务约束发现方法（</a:t>
            </a:r>
            <a:r>
              <a:rPr lang="en-US" altLang="zh-CN" smtClean="0"/>
              <a:t>IDEF9</a:t>
            </a:r>
            <a:r>
              <a:rPr lang="zh-CN" altLang="en-US" smtClean="0"/>
              <a:t>）、网络设计方法（</a:t>
            </a:r>
            <a:r>
              <a:rPr lang="en-US" altLang="zh-CN" smtClean="0"/>
              <a:t>IDEF14</a:t>
            </a:r>
            <a:r>
              <a:rPr lang="zh-CN" altLang="en-US" smtClean="0"/>
              <a:t>）等。</a:t>
            </a:r>
            <a:endParaRPr lang="en-US" altLang="zh-CN" smtClean="0"/>
          </a:p>
          <a:p>
            <a:r>
              <a:rPr lang="en-US" altLang="zh-CN" smtClean="0"/>
              <a:t>IDEF1X</a:t>
            </a:r>
            <a:r>
              <a:rPr lang="zh-CN" altLang="en-US" smtClean="0"/>
              <a:t>特点</a:t>
            </a:r>
            <a:endParaRPr lang="en-US" altLang="zh-CN" smtClean="0"/>
          </a:p>
          <a:p>
            <a:pPr lvl="1"/>
            <a:r>
              <a:rPr lang="zh-CN" altLang="en-US" smtClean="0"/>
              <a:t>支持概念模型和逻辑模型开发所必需的寓意结构，具有良好的可扩展性。</a:t>
            </a:r>
            <a:endParaRPr lang="en-US" altLang="zh-CN" smtClean="0"/>
          </a:p>
          <a:p>
            <a:pPr lvl="1"/>
            <a:r>
              <a:rPr lang="zh-CN" altLang="en-US" smtClean="0"/>
              <a:t>在语义概念表达上具有简明的一致性结构。</a:t>
            </a:r>
            <a:endParaRPr lang="en-US" altLang="zh-CN" smtClean="0"/>
          </a:p>
          <a:p>
            <a:pPr lvl="1"/>
            <a:r>
              <a:rPr lang="zh-CN" altLang="en-US" smtClean="0"/>
              <a:t>便于理解，对于业务人员，</a:t>
            </a:r>
            <a:r>
              <a:rPr lang="en-US" altLang="zh-CN" smtClean="0"/>
              <a:t>IT</a:t>
            </a:r>
            <a:r>
              <a:rPr lang="zh-CN" altLang="en-US" smtClean="0"/>
              <a:t>技术人员，数据库管理员和设计者来说都可以基于相同的语言进行交流。</a:t>
            </a:r>
            <a:endParaRPr lang="en-US" altLang="zh-CN" smtClean="0"/>
          </a:p>
          <a:p>
            <a:pPr lvl="1"/>
            <a:r>
              <a:rPr lang="zh-CN" altLang="en-US" smtClean="0"/>
              <a:t>可以自动化生成，商业化的模型软件支持</a:t>
            </a:r>
            <a:r>
              <a:rPr lang="en-US" altLang="zh-CN" smtClean="0"/>
              <a:t>IDEF1X</a:t>
            </a:r>
            <a:r>
              <a:rPr lang="zh-CN" altLang="en-US" smtClean="0"/>
              <a:t>模型设计方法，可以快速在各层级模型中相互转换。</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可以从图例中看出，独立性实体的主键会出现在依赖型实体的主键中，成为依赖型主键的一部分。</a:t>
            </a:r>
            <a:endParaRPr lang="en-US" altLang="zh-CN" smtClean="0"/>
          </a:p>
          <a:p>
            <a:r>
              <a:rPr lang="zh-CN" altLang="en-US" smtClean="0"/>
              <a:t>这个图例中，章节依赖于书，比如第</a:t>
            </a:r>
            <a:r>
              <a:rPr lang="en-US" altLang="zh-CN" smtClean="0"/>
              <a:t>2</a:t>
            </a:r>
            <a:r>
              <a:rPr lang="zh-CN" altLang="en-US" smtClean="0"/>
              <a:t>章，很多书都有第</a:t>
            </a:r>
            <a:r>
              <a:rPr lang="en-US" altLang="zh-CN" smtClean="0"/>
              <a:t>2</a:t>
            </a:r>
            <a:r>
              <a:rPr lang="zh-CN" altLang="en-US" smtClean="0"/>
              <a:t>章，如果没有书本</a:t>
            </a:r>
            <a:r>
              <a:rPr lang="en-US" altLang="zh-CN" smtClean="0"/>
              <a:t>ID</a:t>
            </a:r>
            <a:r>
              <a:rPr lang="zh-CN" altLang="en-US" smtClean="0"/>
              <a:t>作为主键之一来区别不同的第</a:t>
            </a:r>
            <a:r>
              <a:rPr lang="en-US" altLang="zh-CN" smtClean="0"/>
              <a:t>2</a:t>
            </a:r>
            <a:r>
              <a:rPr lang="zh-CN" altLang="en-US" smtClean="0"/>
              <a:t>章，那么在这个实体中，只会存在一个第</a:t>
            </a:r>
            <a:r>
              <a:rPr lang="en-US" altLang="zh-CN" smtClean="0"/>
              <a:t>2</a:t>
            </a:r>
            <a:r>
              <a:rPr lang="zh-CN" altLang="en-US" smtClean="0"/>
              <a:t>章的记录，但实际上不同的第</a:t>
            </a:r>
            <a:r>
              <a:rPr lang="en-US" altLang="zh-CN" smtClean="0"/>
              <a:t>2</a:t>
            </a:r>
            <a:r>
              <a:rPr lang="zh-CN" altLang="en-US" smtClean="0"/>
              <a:t>章，标题，字数等属性值都是不一样的。</a:t>
            </a:r>
            <a:endParaRPr lang="en-US" altLang="zh-CN" smtClean="0"/>
          </a:p>
          <a:p>
            <a:r>
              <a:rPr lang="zh-CN" altLang="en-US" smtClean="0"/>
              <a:t>所以章节实体依赖于书实体存在。</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主键是唯一能识别一个实例的属性或者属性组。</a:t>
            </a:r>
            <a:endParaRPr lang="en-US" altLang="zh-CN" smtClean="0"/>
          </a:p>
          <a:p>
            <a:r>
              <a:rPr lang="zh-CN" altLang="en-US" smtClean="0"/>
              <a:t>例如，学生里面姓名不能作为主键，因为重名的人会很多。那么学号或者身份证号就可以唯一的识别一个学生，可以作为主键。</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主键用来识别唯一记录。</a:t>
            </a:r>
            <a:endParaRPr lang="en-US" altLang="zh-CN" smtClean="0"/>
          </a:p>
          <a:p>
            <a:r>
              <a:rPr lang="zh-CN" altLang="en-US" smtClean="0"/>
              <a:t>外键体现两个实体之间存在关系。</a:t>
            </a:r>
            <a:endParaRPr lang="en-US" altLang="zh-CN" smtClean="0"/>
          </a:p>
          <a:p>
            <a:r>
              <a:rPr lang="zh-CN" altLang="en-US" smtClean="0"/>
              <a:t>对外键可以重复的说明： 属性</a:t>
            </a:r>
            <a:r>
              <a:rPr lang="en-US" altLang="zh-CN" smtClean="0"/>
              <a:t>A</a:t>
            </a:r>
            <a:r>
              <a:rPr lang="zh-CN" altLang="en-US" smtClean="0"/>
              <a:t>在</a:t>
            </a:r>
            <a:r>
              <a:rPr lang="en-US" altLang="zh-CN" smtClean="0"/>
              <a:t>X</a:t>
            </a:r>
            <a:r>
              <a:rPr lang="zh-CN" altLang="en-US" smtClean="0"/>
              <a:t>表中是外键，在</a:t>
            </a:r>
            <a:r>
              <a:rPr lang="en-US" altLang="zh-CN" smtClean="0"/>
              <a:t>X</a:t>
            </a:r>
            <a:r>
              <a:rPr lang="zh-CN" altLang="en-US" smtClean="0"/>
              <a:t>表中是可以重复的。因为是外键，所以一定是另外一个表的主键，假设为</a:t>
            </a:r>
            <a:r>
              <a:rPr lang="en-US" altLang="zh-CN" smtClean="0"/>
              <a:t>Y</a:t>
            </a:r>
            <a:r>
              <a:rPr lang="zh-CN" altLang="en-US" smtClean="0"/>
              <a:t>表，在</a:t>
            </a:r>
            <a:r>
              <a:rPr lang="en-US" altLang="zh-CN" smtClean="0"/>
              <a:t>Y</a:t>
            </a:r>
            <a:r>
              <a:rPr lang="zh-CN" altLang="en-US" smtClean="0"/>
              <a:t>表里面作为主键的情况下，就不允许重复了。</a:t>
            </a:r>
            <a:endParaRPr lang="en-US" altLang="zh-CN" smtClean="0"/>
          </a:p>
          <a:p>
            <a:r>
              <a:rPr lang="zh-CN" altLang="en-US" smtClean="0"/>
              <a:t>主键和外键是逻辑模型中的概念。</a:t>
            </a:r>
            <a:endParaRPr lang="en-US" altLang="zh-CN" smtClean="0"/>
          </a:p>
          <a:p>
            <a:r>
              <a:rPr lang="zh-CN" altLang="en-US" smtClean="0"/>
              <a:t>索引是物理层面，数据库中的具体对象。</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比如一本书包括一个或多个章节，也可能不分章节。</a:t>
            </a:r>
            <a:endParaRPr lang="en-US" altLang="zh-CN" smtClean="0"/>
          </a:p>
          <a:p>
            <a:r>
              <a:rPr lang="zh-CN" altLang="en-US" smtClean="0"/>
              <a:t>关系的方向性意思是：包括这个关系，是书包括章节，而不是章节包括书。 章节</a:t>
            </a:r>
            <a:r>
              <a:rPr lang="en-US" altLang="zh-CN" smtClean="0"/>
              <a:t>-&gt;</a:t>
            </a:r>
            <a:r>
              <a:rPr lang="zh-CN" altLang="en-US" smtClean="0"/>
              <a:t>书的关系是属于的关系。</a:t>
            </a:r>
            <a:endParaRPr lang="en-US" altLang="zh-CN" smtClean="0"/>
          </a:p>
          <a:p>
            <a:r>
              <a:rPr lang="zh-CN" altLang="en-US" smtClean="0"/>
              <a:t>关系基数实际上就是在这里用特定的表示法来表达</a:t>
            </a:r>
            <a:r>
              <a:rPr lang="en-US" altLang="zh-CN" smtClean="0"/>
              <a:t>E-R</a:t>
            </a:r>
            <a:r>
              <a:rPr lang="zh-CN" altLang="en-US" smtClean="0"/>
              <a:t>方法里面的联系这个概念，一对一，一对多，多对多。</a:t>
            </a:r>
            <a:endParaRPr lang="en-US" altLang="zh-CN" smtClean="0"/>
          </a:p>
          <a:p>
            <a:r>
              <a:rPr lang="zh-CN" altLang="en-US" smtClean="0"/>
              <a:t>在关系基数里面因为考虑到实际情况，存在</a:t>
            </a:r>
            <a:r>
              <a:rPr lang="en-US" altLang="zh-CN" smtClean="0"/>
              <a:t>0</a:t>
            </a:r>
            <a:r>
              <a:rPr lang="zh-CN" altLang="en-US" smtClean="0"/>
              <a:t>的可能性。</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常见的还有</a:t>
            </a:r>
            <a:r>
              <a:rPr lang="en-US" altLang="zh-CN" smtClean="0"/>
              <a:t>IE</a:t>
            </a:r>
            <a:r>
              <a:rPr lang="zh-CN" altLang="en-US" smtClean="0"/>
              <a:t>模型里面的</a:t>
            </a:r>
            <a:r>
              <a:rPr lang="en-US" altLang="zh-CN" smtClean="0"/>
              <a:t>Crow’s foot</a:t>
            </a:r>
            <a:r>
              <a:rPr lang="zh-CN" altLang="en-US" smtClean="0"/>
              <a:t>也就是鸭掌注释法。这里就不在多介绍了。有兴趣的可以自行查看学习。</a:t>
            </a:r>
            <a:endParaRPr lang="en-US" altLang="zh-CN" smtClean="0"/>
          </a:p>
          <a:p>
            <a:r>
              <a:rPr lang="zh-CN" altLang="en-US" smtClean="0"/>
              <a:t>因为后面几页的介绍都是有关系和关系基数的，为了避免每个页面都做一遍说明，在这里把基数的图例拿出来统一介绍一下。</a:t>
            </a:r>
            <a:endParaRPr lang="en-US" altLang="zh-CN" smtClean="0"/>
          </a:p>
          <a:p>
            <a:r>
              <a:rPr lang="en-US" altLang="zh-CN" smtClean="0"/>
              <a:t>0,1</a:t>
            </a:r>
            <a:r>
              <a:rPr lang="zh-CN" altLang="en-US" smtClean="0"/>
              <a:t>或多个：表示的是</a:t>
            </a:r>
            <a:r>
              <a:rPr lang="en-US" altLang="zh-CN" smtClean="0"/>
              <a:t>1</a:t>
            </a:r>
            <a:r>
              <a:rPr lang="zh-CN" altLang="en-US" smtClean="0"/>
              <a:t>对多关系，多的一方的基数是</a:t>
            </a:r>
            <a:r>
              <a:rPr lang="en-US" altLang="zh-CN" smtClean="0"/>
              <a:t>0,1</a:t>
            </a:r>
            <a:r>
              <a:rPr lang="zh-CN" altLang="en-US" smtClean="0"/>
              <a:t>或者</a:t>
            </a:r>
            <a:r>
              <a:rPr lang="en-US" altLang="zh-CN" smtClean="0"/>
              <a:t>n</a:t>
            </a:r>
            <a:r>
              <a:rPr lang="zh-CN" altLang="en-US" smtClean="0"/>
              <a:t>个；</a:t>
            </a:r>
            <a:endParaRPr lang="en-US" altLang="zh-CN" smtClean="0"/>
          </a:p>
          <a:p>
            <a:r>
              <a:rPr lang="en-US" altLang="zh-CN" smtClean="0"/>
              <a:t>1</a:t>
            </a:r>
            <a:r>
              <a:rPr lang="zh-CN" altLang="en-US" smtClean="0"/>
              <a:t>或者多个：表示的是</a:t>
            </a:r>
            <a:r>
              <a:rPr lang="en-US" altLang="zh-CN" smtClean="0"/>
              <a:t>1</a:t>
            </a:r>
            <a:r>
              <a:rPr lang="zh-CN" altLang="en-US" smtClean="0"/>
              <a:t>对多关系，多的一方的基数是</a:t>
            </a:r>
            <a:r>
              <a:rPr lang="en-US" altLang="zh-CN" smtClean="0"/>
              <a:t>1</a:t>
            </a:r>
            <a:r>
              <a:rPr lang="zh-CN" altLang="en-US" smtClean="0"/>
              <a:t>或者</a:t>
            </a:r>
            <a:r>
              <a:rPr lang="en-US" altLang="zh-CN" smtClean="0"/>
              <a:t>n</a:t>
            </a:r>
            <a:r>
              <a:rPr lang="zh-CN" altLang="en-US" smtClean="0"/>
              <a:t>个；</a:t>
            </a:r>
            <a:endParaRPr lang="en-US" altLang="zh-CN" smtClean="0"/>
          </a:p>
          <a:p>
            <a:r>
              <a:rPr lang="zh-CN" altLang="en-US" smtClean="0"/>
              <a:t>这两个关系的区别就在于是否会有</a:t>
            </a:r>
            <a:r>
              <a:rPr lang="en-US" altLang="zh-CN" smtClean="0"/>
              <a:t>0</a:t>
            </a:r>
            <a:r>
              <a:rPr lang="zh-CN" altLang="en-US" smtClean="0"/>
              <a:t>， 如果有</a:t>
            </a:r>
            <a:r>
              <a:rPr lang="en-US" altLang="zh-CN" smtClean="0"/>
              <a:t>0</a:t>
            </a:r>
            <a:r>
              <a:rPr lang="zh-CN" altLang="en-US" smtClean="0"/>
              <a:t>就是一个可选的关系，就是关系可能存在，英语表达的是</a:t>
            </a:r>
            <a:r>
              <a:rPr lang="en-US" altLang="zh-CN" smtClean="0"/>
              <a:t>may</a:t>
            </a:r>
            <a:r>
              <a:rPr lang="zh-CN" altLang="en-US" smtClean="0"/>
              <a:t>的意思；而取值不为</a:t>
            </a:r>
            <a:r>
              <a:rPr lang="en-US" altLang="zh-CN" smtClean="0"/>
              <a:t>0</a:t>
            </a:r>
            <a:r>
              <a:rPr lang="zh-CN" altLang="en-US" smtClean="0"/>
              <a:t>的基数，就是强制的关系，就是关系一定存在，英语表达的是</a:t>
            </a:r>
            <a:r>
              <a:rPr lang="en-US" altLang="zh-CN" smtClean="0"/>
              <a:t>must</a:t>
            </a:r>
            <a:r>
              <a:rPr lang="zh-CN" altLang="en-US" smtClean="0"/>
              <a:t>的意思。</a:t>
            </a:r>
            <a:endParaRPr lang="en-US" altLang="zh-CN" smtClean="0"/>
          </a:p>
          <a:p>
            <a:r>
              <a:rPr lang="en-US" altLang="zh-CN" smtClean="0"/>
              <a:t>n</a:t>
            </a:r>
            <a:r>
              <a:rPr lang="zh-CN" altLang="en-US" smtClean="0"/>
              <a:t>：表示的有且只有</a:t>
            </a:r>
            <a:r>
              <a:rPr lang="en-US" altLang="zh-CN" smtClean="0"/>
              <a:t>n</a:t>
            </a:r>
            <a:r>
              <a:rPr lang="zh-CN" altLang="en-US" smtClean="0"/>
              <a:t>的强营收和关系。比如一个矩形，有且只有</a:t>
            </a:r>
            <a:r>
              <a:rPr lang="en-US" altLang="zh-CN" smtClean="0"/>
              <a:t>4</a:t>
            </a:r>
            <a:r>
              <a:rPr lang="zh-CN" altLang="en-US" smtClean="0"/>
              <a:t>个直角。那么矩形和直角就是</a:t>
            </a:r>
            <a:r>
              <a:rPr lang="en-US" altLang="zh-CN" smtClean="0"/>
              <a:t>1-&gt;4</a:t>
            </a:r>
            <a:r>
              <a:rPr lang="zh-CN" altLang="en-US" smtClean="0"/>
              <a:t>的关系。</a:t>
            </a:r>
            <a:endParaRPr lang="zh-CN" altLang="en-US" smtClean="0"/>
          </a:p>
          <a:p>
            <a:r>
              <a:rPr lang="en-US" altLang="zh-CN" smtClean="0"/>
              <a:t>n-m:</a:t>
            </a:r>
            <a:r>
              <a:rPr lang="zh-CN" altLang="en-US" smtClean="0"/>
              <a:t>表示的是一个范围区间关系。比如月份和天数的关系，一个月有多少天，随着大小月和闰年的不同， 月和天数的关系就是 </a:t>
            </a:r>
            <a:r>
              <a:rPr lang="en-US" altLang="zh-CN" smtClean="0"/>
              <a:t>1-&gt;(28-31)</a:t>
            </a:r>
            <a:endParaRPr lang="en-US" altLang="zh-CN" smtClean="0"/>
          </a:p>
          <a:p>
            <a:r>
              <a:rPr lang="en-US" altLang="zh-CN" smtClean="0"/>
              <a:t>{n}: </a:t>
            </a:r>
            <a:r>
              <a:rPr lang="zh-CN" altLang="en-US" smtClean="0"/>
              <a:t>表示基数的关系不能用简单的数字说明，需要通过注释来说明这个</a:t>
            </a:r>
            <a:r>
              <a:rPr lang="en-US" altLang="zh-CN" smtClean="0"/>
              <a:t>n</a:t>
            </a:r>
            <a:r>
              <a:rPr lang="zh-CN" altLang="en-US" smtClean="0"/>
              <a:t>的取值范围。这种注释说明在实际项目中就体现了一些业务规则。举个不是十分恰当的例子，一个月与证券交易日的关系。那么一个月里面含有多少个有效的证券交易日，要看证券交易所规定每个月可以进行上市交易的日期，每年随着政策变化而变化，需要另外说明。</a:t>
            </a:r>
            <a:endParaRPr lang="zh-CN" altLang="en-US" smtClean="0"/>
          </a:p>
          <a:p>
            <a:r>
              <a:rPr lang="zh-CN" altLang="en-US" smtClean="0"/>
              <a:t>综上所述，对于基数图例的说明也反映出一个重要的点就是基数反映了不同的关系，这种关系很可能反映出重要的业务规则或者约束。</a:t>
            </a:r>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0,n</a:t>
            </a:r>
            <a:r>
              <a:rPr lang="zh-CN" altLang="en-US" smtClean="0"/>
              <a:t>是可能</a:t>
            </a:r>
            <a:r>
              <a:rPr lang="en-US" altLang="zh-CN" smtClean="0"/>
              <a:t>may</a:t>
            </a:r>
            <a:r>
              <a:rPr lang="zh-CN" altLang="en-US" smtClean="0"/>
              <a:t>的表达形式，是可选的</a:t>
            </a:r>
            <a:r>
              <a:rPr lang="en-US" altLang="zh-CN" smtClean="0"/>
              <a:t>option</a:t>
            </a:r>
            <a:r>
              <a:rPr lang="zh-CN" altLang="en-US" smtClean="0"/>
              <a:t>的要求。</a:t>
            </a:r>
            <a:endParaRPr lang="en-US" altLang="zh-CN" smtClean="0"/>
          </a:p>
          <a:p>
            <a:r>
              <a:rPr lang="en-US" altLang="zh-CN" smtClean="0"/>
              <a:t>1,n</a:t>
            </a:r>
            <a:r>
              <a:rPr lang="zh-CN" altLang="en-US" smtClean="0"/>
              <a:t>是一定</a:t>
            </a:r>
            <a:r>
              <a:rPr lang="en-US" altLang="zh-CN" smtClean="0"/>
              <a:t>must</a:t>
            </a:r>
            <a:r>
              <a:rPr lang="zh-CN" altLang="en-US" smtClean="0"/>
              <a:t>的强烈表达形式，是强制性的</a:t>
            </a:r>
            <a:r>
              <a:rPr lang="en-US" altLang="zh-CN" smtClean="0"/>
              <a:t>mandatory</a:t>
            </a:r>
            <a:r>
              <a:rPr lang="zh-CN" altLang="en-US" smtClean="0"/>
              <a:t>的要求。</a:t>
            </a:r>
            <a:endParaRPr lang="en-US" altLang="zh-CN" smtClean="0"/>
          </a:p>
          <a:p>
            <a:r>
              <a:rPr lang="zh-CN" altLang="en-US" smtClean="0"/>
              <a:t>对于实际应用中，这种可能出现</a:t>
            </a:r>
            <a:r>
              <a:rPr lang="en-US" altLang="zh-CN" smtClean="0"/>
              <a:t>0</a:t>
            </a:r>
            <a:r>
              <a:rPr lang="zh-CN" altLang="en-US" smtClean="0"/>
              <a:t>的基数情况，就有可能两个表进行关联的时候出现空值</a:t>
            </a:r>
            <a:r>
              <a:rPr lang="en-US" altLang="zh-CN" smtClean="0"/>
              <a:t>(NULL)</a:t>
            </a:r>
            <a:r>
              <a:rPr lang="zh-CN" altLang="en-US" smtClean="0"/>
              <a:t>的情况。</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总结一下，父子实体就看有没有外键关系。 具有外键的就是子实体，拥有主键的就是父实体</a:t>
            </a:r>
            <a:endParaRPr lang="en-US" altLang="zh-CN" smtClean="0"/>
          </a:p>
          <a:p>
            <a:r>
              <a:rPr lang="zh-CN" altLang="en-US" smtClean="0"/>
              <a:t>外键的位置又决定了父子实体是否是识别性关系还是非识别性关系</a:t>
            </a:r>
            <a:endParaRPr lang="en-US" altLang="zh-CN" smtClean="0"/>
          </a:p>
          <a:p>
            <a:r>
              <a:rPr lang="zh-CN" altLang="en-US" smtClean="0"/>
              <a:t>外键出现在子实体的主键里面，就是识别性关系</a:t>
            </a:r>
            <a:endParaRPr lang="en-US" altLang="zh-CN" smtClean="0"/>
          </a:p>
          <a:p>
            <a:r>
              <a:rPr lang="zh-CN" altLang="en-US" smtClean="0"/>
              <a:t>外键出现在子实体的非键属性里面，就是非识别性关系</a:t>
            </a:r>
            <a:endParaRPr lang="en-US" altLang="zh-CN" smtClean="0"/>
          </a:p>
          <a:p>
            <a:r>
              <a:rPr lang="zh-CN" altLang="en-US" smtClean="0"/>
              <a:t>如果是识别性关系那么子实体就是依赖实体</a:t>
            </a:r>
            <a:endParaRPr lang="en-US" altLang="zh-CN" smtClean="0"/>
          </a:p>
          <a:p>
            <a:r>
              <a:rPr lang="zh-CN" altLang="en-US" smtClean="0"/>
              <a:t>如果是非识别性关系，就是这个表里面的章节号都不能重复，而识别性关系里面，书本</a:t>
            </a:r>
            <a:r>
              <a:rPr lang="en-US" altLang="zh-CN" smtClean="0"/>
              <a:t>id</a:t>
            </a:r>
            <a:r>
              <a:rPr lang="zh-CN" altLang="en-US" smtClean="0"/>
              <a:t>是作为主键属性的，所以不同的书是可以拥有相同章节号的。</a:t>
            </a:r>
            <a:endParaRPr lang="en-US" altLang="zh-CN" smtClean="0"/>
          </a:p>
          <a:p>
            <a:r>
              <a:rPr lang="zh-CN" altLang="en-US" smtClean="0"/>
              <a:t>这个图例中，章节实体不依赖于书实体，所以每个章节号只能有一个记录，这样的设计并不符合实际情况，也说明这种设计是有问题的，需要把非识别关系修改成识别关系。</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构成自身层级关系的实体就会出现嵌套关系</a:t>
            </a:r>
            <a:endParaRPr lang="en-US" altLang="zh-CN" smtClean="0"/>
          </a:p>
          <a:p>
            <a:r>
              <a:rPr lang="zh-CN" altLang="en-US" smtClean="0"/>
              <a:t>部门有上级部门和下级部门</a:t>
            </a:r>
            <a:endParaRPr lang="en-US" altLang="zh-CN" smtClean="0"/>
          </a:p>
          <a:p>
            <a:r>
              <a:rPr lang="zh-CN" altLang="en-US" smtClean="0"/>
              <a:t>一个部门可能拥有一个或多个下级部门</a:t>
            </a:r>
            <a:endParaRPr lang="en-US" altLang="zh-CN" smtClean="0"/>
          </a:p>
          <a:p>
            <a:r>
              <a:rPr lang="zh-CN" altLang="en-US" smtClean="0"/>
              <a:t>最底层的部门不再拥有下级部门</a:t>
            </a:r>
            <a:endParaRPr lang="en-US" altLang="zh-CN" smtClean="0"/>
          </a:p>
          <a:p>
            <a:r>
              <a:rPr lang="zh-CN" altLang="en-US" smtClean="0"/>
              <a:t>一级部门也没有上级部门</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从前面的例子也能看出来，确定实体的主键是一个很重要的工作，因为主键确认有问题的话，会导致物理实现后，在应用开发过程造成数据的混乱和丢失。</a:t>
            </a:r>
            <a:endParaRPr lang="en-US" altLang="zh-CN" smtClean="0"/>
          </a:p>
          <a:p>
            <a:r>
              <a:rPr lang="zh-CN" altLang="en-US" smtClean="0"/>
              <a:t>还以之前书和章节之间的关系为例：</a:t>
            </a:r>
            <a:endParaRPr lang="en-US" altLang="zh-CN" smtClean="0"/>
          </a:p>
          <a:p>
            <a:r>
              <a:rPr lang="zh-CN" altLang="en-US" smtClean="0"/>
              <a:t>如果章节的主键确定失误，只让章节号作为主键，那么一个表中每个章节号只能出现一次，就无法记录多个书相同的章节号的信息。</a:t>
            </a:r>
            <a:endParaRPr lang="en-US" altLang="zh-CN" smtClean="0"/>
          </a:p>
          <a:p>
            <a:r>
              <a:rPr lang="zh-CN" altLang="en-US" smtClean="0"/>
              <a:t>在实际过程中，后输入的章节的信息会覆盖掉之前存储的章节信息。</a:t>
            </a:r>
            <a:endParaRPr lang="en-US" altLang="zh-CN" smtClean="0"/>
          </a:p>
          <a:p>
            <a:r>
              <a:rPr lang="zh-CN" altLang="en-US" smtClean="0"/>
              <a:t>比如书本</a:t>
            </a:r>
            <a:r>
              <a:rPr lang="en-US" altLang="zh-CN" smtClean="0"/>
              <a:t>BookA </a:t>
            </a:r>
            <a:r>
              <a:rPr lang="zh-CN" altLang="en-US" smtClean="0"/>
              <a:t>第</a:t>
            </a:r>
            <a:r>
              <a:rPr lang="en-US" altLang="zh-CN" smtClean="0"/>
              <a:t>2</a:t>
            </a:r>
            <a:r>
              <a:rPr lang="zh-CN" altLang="en-US" smtClean="0"/>
              <a:t>章有</a:t>
            </a:r>
            <a:r>
              <a:rPr lang="en-US" altLang="zh-CN" smtClean="0"/>
              <a:t>1000</a:t>
            </a:r>
            <a:r>
              <a:rPr lang="zh-CN" altLang="en-US" smtClean="0"/>
              <a:t>个字，</a:t>
            </a:r>
            <a:r>
              <a:rPr lang="en-US" altLang="zh-CN" smtClean="0"/>
              <a:t>10</a:t>
            </a:r>
            <a:r>
              <a:rPr lang="zh-CN" altLang="en-US" smtClean="0"/>
              <a:t>页，保存在表中（</a:t>
            </a:r>
            <a:r>
              <a:rPr lang="en-US" altLang="zh-CN" smtClean="0"/>
              <a:t>2,1000,10</a:t>
            </a:r>
            <a:r>
              <a:rPr lang="zh-CN" altLang="en-US" smtClean="0"/>
              <a:t>）；</a:t>
            </a:r>
            <a:endParaRPr lang="en-US" altLang="zh-CN" smtClean="0"/>
          </a:p>
          <a:p>
            <a:r>
              <a:rPr lang="zh-CN" altLang="en-US" smtClean="0"/>
              <a:t>那么</a:t>
            </a:r>
            <a:r>
              <a:rPr lang="en-US" altLang="zh-CN" smtClean="0"/>
              <a:t>BookB</a:t>
            </a:r>
            <a:r>
              <a:rPr lang="zh-CN" altLang="en-US" smtClean="0"/>
              <a:t>第</a:t>
            </a:r>
            <a:r>
              <a:rPr lang="en-US" altLang="zh-CN" smtClean="0"/>
              <a:t>2</a:t>
            </a:r>
            <a:r>
              <a:rPr lang="zh-CN" altLang="en-US" smtClean="0"/>
              <a:t>章有</a:t>
            </a:r>
            <a:r>
              <a:rPr lang="en-US" altLang="zh-CN" smtClean="0"/>
              <a:t>5000</a:t>
            </a:r>
            <a:r>
              <a:rPr lang="zh-CN" altLang="en-US" smtClean="0"/>
              <a:t>个字，</a:t>
            </a:r>
            <a:r>
              <a:rPr lang="en-US" altLang="zh-CN" smtClean="0"/>
              <a:t>45</a:t>
            </a:r>
            <a:r>
              <a:rPr lang="zh-CN" altLang="en-US" smtClean="0"/>
              <a:t>页，那么它加入到表中后，就会修改之前的记录（</a:t>
            </a:r>
            <a:r>
              <a:rPr lang="en-US" altLang="zh-CN" smtClean="0"/>
              <a:t>2,1000,10</a:t>
            </a:r>
            <a:r>
              <a:rPr lang="zh-CN" altLang="en-US" smtClean="0"/>
              <a:t>）</a:t>
            </a:r>
            <a:r>
              <a:rPr lang="en-US" altLang="zh-CN" smtClean="0"/>
              <a:t>-&gt; </a:t>
            </a:r>
            <a:r>
              <a:rPr lang="zh-CN" altLang="en-US" smtClean="0"/>
              <a:t>（</a:t>
            </a:r>
            <a:r>
              <a:rPr lang="en-US" altLang="zh-CN" smtClean="0"/>
              <a:t>2,5000,45</a:t>
            </a:r>
            <a:r>
              <a:rPr lang="zh-CN" altLang="en-US" smtClean="0"/>
              <a:t>），这样的话，</a:t>
            </a:r>
            <a:r>
              <a:rPr lang="en-US" altLang="zh-CN" smtClean="0"/>
              <a:t>BookA</a:t>
            </a:r>
            <a:r>
              <a:rPr lang="zh-CN" altLang="en-US" smtClean="0"/>
              <a:t>的第</a:t>
            </a:r>
            <a:r>
              <a:rPr lang="en-US" altLang="zh-CN" smtClean="0"/>
              <a:t>2</a:t>
            </a:r>
            <a:r>
              <a:rPr lang="zh-CN" altLang="en-US" smtClean="0"/>
              <a:t>章的信息就丢失了。</a:t>
            </a:r>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针对具体的业务流程，项目需求，如何构造一个满足要求的数据库模式，需要生成几个实体，实体中由哪些属性构成，实体间的关系如何，这些都是数据库设计需要回答的问题，确切的说是关系数据库逻辑设计需要回答的问题。</a:t>
            </a:r>
            <a:endParaRPr lang="en-US" altLang="zh-CN" smtClean="0"/>
          </a:p>
          <a:p>
            <a:pPr lvl="0"/>
            <a:r>
              <a:rPr lang="zh-CN" altLang="en-US" smtClean="0"/>
              <a:t>由于关系模型具有严格的数学理论基础，所以依据关系数据库的规范化理论为基础进行关系模型设计，能够构造出一个合理的关系数据模型。</a:t>
            </a:r>
            <a:endParaRPr lang="en-US" altLang="zh-CN" smtClean="0"/>
          </a:p>
          <a:p>
            <a:pPr lvl="0"/>
            <a:r>
              <a:rPr lang="zh-CN" altLang="en-US" smtClean="0"/>
              <a:t>遵循规范化理论设计出的关系数据模型</a:t>
            </a:r>
            <a:endParaRPr lang="en-US" altLang="zh-CN" smtClean="0"/>
          </a:p>
          <a:p>
            <a:pPr lvl="0"/>
            <a:r>
              <a:rPr lang="en-US" altLang="zh-CN" smtClean="0"/>
              <a:t>1.</a:t>
            </a:r>
            <a:r>
              <a:rPr lang="zh-CN" altLang="en-US" smtClean="0"/>
              <a:t>能够避免冗余数据的产生；</a:t>
            </a:r>
            <a:endParaRPr lang="en-US" altLang="zh-CN" smtClean="0"/>
          </a:p>
          <a:p>
            <a:pPr lvl="0"/>
            <a:r>
              <a:rPr lang="en-US" altLang="zh-CN" smtClean="0"/>
              <a:t>2.</a:t>
            </a:r>
            <a:r>
              <a:rPr lang="zh-CN" altLang="en-US" smtClean="0"/>
              <a:t>降低数据不一致的风险</a:t>
            </a:r>
            <a:r>
              <a:rPr lang="en-US" altLang="zh-CN" smtClean="0"/>
              <a:t>;</a:t>
            </a:r>
            <a:endParaRPr lang="en-US" altLang="zh-CN" smtClean="0"/>
          </a:p>
          <a:p>
            <a:pPr lvl="0"/>
            <a:r>
              <a:rPr lang="en-US" altLang="zh-CN" smtClean="0"/>
              <a:t>3.</a:t>
            </a:r>
            <a:r>
              <a:rPr lang="zh-CN" altLang="en-US" smtClean="0"/>
              <a:t>模型具有良好的可扩展性；</a:t>
            </a:r>
            <a:endParaRPr lang="en-US" altLang="zh-CN" smtClean="0"/>
          </a:p>
          <a:p>
            <a:pPr lvl="0"/>
            <a:r>
              <a:rPr lang="en-US" altLang="zh-CN" smtClean="0"/>
              <a:t>4.</a:t>
            </a:r>
            <a:r>
              <a:rPr lang="zh-CN" altLang="en-US" smtClean="0"/>
              <a:t>可以灵活调整以反映出不断变化的业务规则。</a:t>
            </a:r>
            <a:endParaRPr lang="en-US" altLang="zh-CN" smtClean="0"/>
          </a:p>
          <a:p>
            <a:pPr lvl="0"/>
            <a:r>
              <a:rPr lang="zh-CN" altLang="en-US" smtClean="0"/>
              <a:t>相对于逻辑模型检核过程中的范式化， 在物理模型建设的时候，手段就是反范式化（</a:t>
            </a:r>
            <a:r>
              <a:rPr lang="en-US" altLang="zh-CN" smtClean="0"/>
              <a:t>Denormalizaion</a:t>
            </a:r>
            <a:r>
              <a:rPr lang="zh-CN" altLang="en-US" smtClean="0"/>
              <a:t>），违反一些范式规则，通过增强物理规则属性来提升数据库应用时的性能。</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在确定实体中属性的时候，常面临的问题哪些属性属于对应的实体？这就是范式理论要解决的问题。</a:t>
            </a:r>
            <a:endParaRPr lang="en-US" altLang="zh-CN" smtClean="0"/>
          </a:p>
          <a:p>
            <a:pPr lvl="0"/>
            <a:r>
              <a:rPr lang="zh-CN" altLang="en-US" smtClean="0"/>
              <a:t>例如，现代银行和个人会发生很多业务往来，同一个人可能会有储蓄存款，信用卡消费，购买金融产品进行投资理财，或者贷款消费买车购房。</a:t>
            </a:r>
            <a:endParaRPr lang="en-US" altLang="zh-CN" smtClean="0"/>
          </a:p>
          <a:p>
            <a:pPr lvl="0"/>
            <a:r>
              <a:rPr lang="zh-CN" altLang="en-US" smtClean="0"/>
              <a:t>对于银行来说，不同的业务是不同的部门和业务系统开展的。比如信用卡消费，那么个人就会拥有信用卡（信用卡号），在信用卡系统中有客户号；</a:t>
            </a:r>
            <a:endParaRPr lang="en-US" altLang="zh-CN" smtClean="0"/>
          </a:p>
          <a:p>
            <a:pPr lvl="0"/>
            <a:r>
              <a:rPr lang="zh-CN" altLang="en-US" smtClean="0"/>
              <a:t>办理理财会开设理财账户，存款会开办储蓄账户，但对于银行来说所面对的自然人就是一个人。那么建立模型的时候，如何归并自然人到一个统一的客户实体上，</a:t>
            </a:r>
            <a:endParaRPr lang="en-US" altLang="zh-CN" smtClean="0"/>
          </a:p>
          <a:p>
            <a:pPr lvl="0"/>
            <a:r>
              <a:rPr lang="zh-CN" altLang="en-US" smtClean="0"/>
              <a:t>统计一个客户的资产时候，是要建立三个实体还是用一个实体，现在这个客户没有和银行发生贷款业务，未来如果发生贷款业务了，那么当前的模型需要为这种变化进行预先考虑。</a:t>
            </a:r>
            <a:endParaRPr lang="en-US" altLang="zh-CN" smtClean="0"/>
          </a:p>
          <a:p>
            <a:pPr lvl="0"/>
            <a:r>
              <a:rPr lang="zh-CN" altLang="en-US" smtClean="0"/>
              <a:t>这些问题都是在逻辑设计时候需要解决的问题，而能够解决这些问题的理论依据就是范式模型。</a:t>
            </a:r>
            <a:endParaRPr lang="en-US" altLang="zh-CN" smtClean="0"/>
          </a:p>
          <a:p>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低一级范式模型通过模式分解传唤成高一级范式的集合： 后面的胶片里面的例子有对这种情况的说明。</a:t>
            </a:r>
            <a:endParaRPr lang="en-US" altLang="zh-CN" smtClean="0"/>
          </a:p>
          <a:p>
            <a:r>
              <a:rPr lang="zh-CN" altLang="en-US" smtClean="0"/>
              <a:t>比如第二范式通过模式分解，生成若干个第三范式关系模式，这种过程就叫做范式化。</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在讲范式之前介绍一下域，值域的概念。因为值域的问题有助于理解第一范式</a:t>
            </a:r>
            <a:endParaRPr lang="en-US" altLang="zh-CN" smtClean="0"/>
          </a:p>
          <a:p>
            <a:r>
              <a:rPr lang="zh-CN" altLang="en-US" smtClean="0"/>
              <a:t>国内的外的资料描述的比较抽象，借助值域的概念，可以更好的理解范式</a:t>
            </a:r>
            <a:endParaRPr lang="en-US" altLang="zh-CN" smtClean="0"/>
          </a:p>
          <a:p>
            <a:r>
              <a:rPr lang="en-US" altLang="zh-CN" smtClean="0"/>
              <a:t>Domain</a:t>
            </a:r>
            <a:r>
              <a:rPr lang="zh-CN" altLang="en-US" smtClean="0"/>
              <a:t>就是属性的合法取值的集合（</a:t>
            </a:r>
            <a:r>
              <a:rPr lang="en-US" altLang="zh-CN" smtClean="0"/>
              <a:t>Set</a:t>
            </a:r>
            <a:r>
              <a:rPr lang="zh-CN" altLang="en-US" smtClean="0"/>
              <a:t>）</a:t>
            </a:r>
            <a:endParaRPr lang="en-US" altLang="zh-CN" smtClean="0"/>
          </a:p>
          <a:p>
            <a:r>
              <a:rPr lang="zh-CN" altLang="en-US" smtClean="0"/>
              <a:t>手机号码这个，如果定义是</a:t>
            </a:r>
            <a:r>
              <a:rPr lang="en-US" altLang="zh-CN" smtClean="0"/>
              <a:t>11</a:t>
            </a:r>
            <a:r>
              <a:rPr lang="zh-CN" altLang="en-US" smtClean="0"/>
              <a:t>位长度整数的话</a:t>
            </a:r>
            <a:r>
              <a:rPr lang="en-US" altLang="zh-CN" smtClean="0"/>
              <a:t>12345678910</a:t>
            </a:r>
            <a:r>
              <a:rPr lang="zh-CN" altLang="en-US" smtClean="0"/>
              <a:t>这个算是合法的数据，如果考虑到实际情况</a:t>
            </a:r>
            <a:endParaRPr lang="en-US" altLang="zh-CN" smtClean="0"/>
          </a:p>
          <a:p>
            <a:r>
              <a:rPr lang="zh-CN" altLang="en-US" smtClean="0"/>
              <a:t>有号码段这些规则的话，就不能算是合法数据了</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 A relation is in first normal form if and only if the domain of each attribute contains only atomic (indivisible) values, and the value of each attribute contains only a single value from that domain</a:t>
            </a:r>
            <a:r>
              <a:rPr lang="zh-CN" altLang="en-US" smtClean="0"/>
              <a:t>。</a:t>
            </a:r>
            <a:r>
              <a:rPr lang="en-US" altLang="zh-CN" smtClean="0"/>
              <a:t>   -- Elmasri, Ramez; Navathe, Shamkant B. (July 2003). Fundamentals of Database Systems,Fourth Edition.</a:t>
            </a:r>
            <a:endParaRPr lang="en-US" altLang="zh-CN" smtClean="0"/>
          </a:p>
          <a:p>
            <a:r>
              <a:rPr lang="zh-CN" altLang="en-US" smtClean="0"/>
              <a:t>翻译：一个关系（指的表或实体）复合第一范式是： 当且仅当， 每个属性只包含原子性取值（不可再分），而且每个属性的取值只能包含值域中的一个值（不能是子集）。</a:t>
            </a:r>
            <a:endParaRPr lang="en-US" altLang="zh-CN" smtClean="0"/>
          </a:p>
          <a:p>
            <a:r>
              <a:rPr lang="zh-CN" altLang="en-US" smtClean="0"/>
              <a:t>第三个条件，需要有主键，保证数据库内不会有重复记录。</a:t>
            </a:r>
            <a:endParaRPr lang="en-US" altLang="zh-CN" smtClean="0"/>
          </a:p>
          <a:p>
            <a:r>
              <a:rPr lang="zh-CN" altLang="en-US" smtClean="0"/>
              <a:t>第四个条件，重复组问题，“</a:t>
            </a:r>
            <a:r>
              <a:rPr lang="en-US" altLang="zh-CN" smtClean="0"/>
              <a:t>repeating group</a:t>
            </a:r>
            <a:r>
              <a:rPr lang="zh-CN" altLang="en-US" smtClean="0"/>
              <a:t>”在国外的资料中比较强调，国内的教材很少提到这个标准。</a:t>
            </a:r>
            <a:endParaRPr lang="en-US" altLang="zh-CN" smtClean="0"/>
          </a:p>
          <a:p>
            <a:r>
              <a:rPr lang="zh-CN" altLang="en-US" smtClean="0"/>
              <a:t>示例图中，电话号码属性存在很大问题：</a:t>
            </a:r>
            <a:r>
              <a:rPr lang="en-US" altLang="zh-CN" smtClean="0"/>
              <a:t>1.</a:t>
            </a:r>
            <a:r>
              <a:rPr lang="zh-CN" altLang="en-US" smtClean="0"/>
              <a:t>数值格式不统一不说了，还包含非数值的字符，</a:t>
            </a:r>
            <a:endParaRPr lang="zh-CN" altLang="en-US" smtClean="0"/>
          </a:p>
          <a:p>
            <a:r>
              <a:rPr lang="en-US" altLang="zh-CN" smtClean="0"/>
              <a:t>2. </a:t>
            </a:r>
            <a:r>
              <a:rPr lang="zh-CN" altLang="en-US" smtClean="0"/>
              <a:t>更大的问题是，有两个人的电话号码存放的电话数量超过一个。也就是违反了“属性取值数量是单一的，不能是值域里面的子集”这种情况。两个号码是电话号码值域里面的子集合。</a:t>
            </a:r>
            <a:endParaRPr lang="zh-CN" altLang="en-US" smtClean="0"/>
          </a:p>
          <a:p>
            <a:r>
              <a:rPr lang="zh-CN" altLang="en-US" smtClean="0"/>
              <a:t>这种表结构在很多实际的场景中很常见，比如社交类应用， 一个账号关注的列表， 这种动态变化的，经常是使用一串账号用逗号分割作为一个字段设计。</a:t>
            </a:r>
            <a:endParaRPr lang="zh-CN" altLang="en-US" dirty="0" smtClean="0"/>
          </a:p>
        </p:txBody>
      </p:sp>
      <p:sp>
        <p:nvSpPr>
          <p:cNvPr id="4" name="幻灯片图像占位符 3"/>
          <p:cNvSpPr>
            <a:spLocks noGrp="1" noRot="1" noChangeAspec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上面的表示比较常见的拆分手段，实际上还是不符合第一范式。因为出现了</a:t>
            </a:r>
            <a:r>
              <a:rPr lang="en-US" altLang="zh-CN" smtClean="0"/>
              <a:t>repeating group</a:t>
            </a:r>
            <a:r>
              <a:rPr lang="zh-CN" altLang="en-US" smtClean="0"/>
              <a:t>，重复组问题。</a:t>
            </a:r>
            <a:endParaRPr lang="en-US" altLang="zh-CN" smtClean="0"/>
          </a:p>
          <a:p>
            <a:r>
              <a:rPr lang="en-US" altLang="zh-CN" smtClean="0"/>
              <a:t>Repeating group</a:t>
            </a:r>
            <a:r>
              <a:rPr lang="zh-CN" altLang="en-US" smtClean="0"/>
              <a:t>，技术上讲取值是原子性的，但在概念上把相同的属性进行了重复。</a:t>
            </a:r>
            <a:endParaRPr lang="en-US" altLang="zh-CN" smtClean="0"/>
          </a:p>
          <a:p>
            <a:r>
              <a:rPr lang="en-US" altLang="zh-CN" smtClean="0"/>
              <a:t>Repeating group</a:t>
            </a:r>
            <a:r>
              <a:rPr lang="zh-CN" altLang="en-US" smtClean="0"/>
              <a:t>所产生的问题。</a:t>
            </a:r>
            <a:endParaRPr lang="en-US" altLang="zh-CN" smtClean="0"/>
          </a:p>
          <a:p>
            <a:r>
              <a:rPr lang="en-US" altLang="zh-CN" smtClean="0"/>
              <a:t>1. </a:t>
            </a:r>
            <a:r>
              <a:rPr lang="zh-CN" altLang="en-US" smtClean="0"/>
              <a:t>有些记录会产生空值。（实际应用场合，这种大宽表会带来数据的稀疏性，例如数据挖掘的宽表使用）。</a:t>
            </a:r>
            <a:endParaRPr lang="en-US" altLang="zh-CN" smtClean="0"/>
          </a:p>
          <a:p>
            <a:r>
              <a:rPr lang="en-US" altLang="zh-CN" smtClean="0"/>
              <a:t>2. </a:t>
            </a:r>
            <a:r>
              <a:rPr lang="zh-CN" altLang="en-US" smtClean="0"/>
              <a:t>结构会产生不稳定性，比如有些人有</a:t>
            </a:r>
            <a:r>
              <a:rPr lang="en-US" altLang="zh-CN" smtClean="0"/>
              <a:t>3</a:t>
            </a:r>
            <a:r>
              <a:rPr lang="zh-CN" altLang="en-US" smtClean="0"/>
              <a:t>个电话号码，甚至更多。所以可能要经常更新表结构，导致模型的不稳定性，也就是实际应用中常说的会因为业务的发展而对模型带来不稳定性冲击。</a:t>
            </a:r>
            <a:endParaRPr lang="en-US" altLang="zh-CN" smtClean="0"/>
          </a:p>
          <a:p>
            <a:r>
              <a:rPr lang="en-US" altLang="zh-CN" smtClean="0"/>
              <a:t>3. </a:t>
            </a:r>
            <a:r>
              <a:rPr lang="zh-CN" altLang="en-US" smtClean="0"/>
              <a:t>这个也会在使用数据的时候产生歧义，那个手机号码应该放在第一列，那个手机号码放在第二位，规则是什么，要获取客户的联系方式的时候以那个电话为准？导致业务使用数据的时候会有语义上的混乱和不明确。</a:t>
            </a:r>
            <a:endParaRPr lang="en-US" altLang="zh-CN" dirty="0" smtClean="0"/>
          </a:p>
        </p:txBody>
      </p:sp>
      <p:sp>
        <p:nvSpPr>
          <p:cNvPr id="4" name="幻灯片图像占位符 3"/>
          <p:cNvSpPr>
            <a:spLocks noGrp="1" noRot="1" noChangeAspect="1"/>
          </p:cNvSpPr>
          <p:nvPr>
            <p:ph type="sldImg"/>
          </p:nvPr>
        </p:nvSpPr>
        <p:spPr>
          <a:xfrm>
            <a:off x="455613" y="766763"/>
            <a:ext cx="5932487" cy="3338512"/>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介绍了数据库设计的概念和目标，并说明设计过程中遇到的挑战，最后介绍了新奥尔良设计法。</a:t>
            </a:r>
            <a:endParaRPr lang="zh-CN" altLang="en-US" smtClean="0"/>
          </a:p>
          <a:p>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本页内容为了澄清原子性的度的问题。</a:t>
            </a:r>
            <a:endParaRPr lang="en-US" altLang="zh-CN" smtClean="0"/>
          </a:p>
          <a:p>
            <a:r>
              <a:rPr lang="zh-CN" altLang="en-US" smtClean="0"/>
              <a:t>这种原子性的理解给第一范式的理解带来了困扰，</a:t>
            </a:r>
            <a:endParaRPr lang="en-US" altLang="zh-CN" smtClean="0"/>
          </a:p>
          <a:p>
            <a:r>
              <a:rPr lang="zh-CN" altLang="en-US" smtClean="0"/>
              <a:t>比如，身份证里面包含了出生日期，性别的属性，是否需要拆分呢？按照理论上来说，它是可拆分的，不具备原子性。但从值域的角度讲，在身份证这个值域里面它具备了原子性就不用继续拆分了。</a:t>
            </a:r>
            <a:endParaRPr lang="en-US" altLang="zh-CN" smtClean="0"/>
          </a:p>
          <a:p>
            <a:r>
              <a:rPr lang="zh-CN" altLang="en-US" smtClean="0"/>
              <a:t>值域包含了业务规则。当应用需要拆分里面的“原子”数据的时候，实际上已经改变了业务的需求，相当于改变了值域的使用条件，从而就改变了取值的原子性</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第</a:t>
            </a:r>
            <a:r>
              <a:rPr lang="en-US" altLang="zh-CN" smtClean="0"/>
              <a:t>2</a:t>
            </a:r>
            <a:r>
              <a:rPr lang="zh-CN" altLang="en-US" smtClean="0"/>
              <a:t>范式强调的是完全函数依赖。</a:t>
            </a:r>
            <a:endParaRPr lang="en-US" altLang="zh-CN" smtClean="0"/>
          </a:p>
          <a:p>
            <a:r>
              <a:rPr lang="zh-CN" altLang="en-US" smtClean="0"/>
              <a:t>第二范式</a:t>
            </a:r>
            <a:r>
              <a:rPr lang="en-US" altLang="zh-CN" smtClean="0"/>
              <a:t>(Second Normal Form,2nd NF)</a:t>
            </a:r>
            <a:r>
              <a:rPr lang="zh-CN" altLang="en-US" smtClean="0"/>
              <a:t>是指每个表必须有</a:t>
            </a:r>
            <a:r>
              <a:rPr lang="zh-CN" altLang="en-US" smtClean="0">
                <a:hlinkClick r:id="rId3"/>
              </a:rPr>
              <a:t>主关键字</a:t>
            </a:r>
            <a:r>
              <a:rPr lang="en-US" altLang="zh-CN" smtClean="0"/>
              <a:t>(Primary key),</a:t>
            </a:r>
            <a:r>
              <a:rPr lang="zh-CN" altLang="en-US" smtClean="0"/>
              <a:t>其他数据元素与主关键字一一对应。通常称这种关系为</a:t>
            </a:r>
            <a:r>
              <a:rPr lang="zh-CN" altLang="en-US" smtClean="0">
                <a:hlinkClick r:id="rId4"/>
              </a:rPr>
              <a:t>函数依赖</a:t>
            </a:r>
            <a:r>
              <a:rPr lang="en-US" altLang="zh-CN" smtClean="0"/>
              <a:t>(Functional dependence)</a:t>
            </a:r>
            <a:r>
              <a:rPr lang="zh-CN" altLang="en-US" smtClean="0"/>
              <a:t>关系，即表中其他数据元素都依赖于主关键字</a:t>
            </a:r>
            <a:r>
              <a:rPr lang="en-US" altLang="zh-CN" smtClean="0"/>
              <a:t>,</a:t>
            </a:r>
            <a:r>
              <a:rPr lang="zh-CN" altLang="en-US" smtClean="0"/>
              <a:t>或称该数据元素惟一地被主关键字所标识。</a:t>
            </a:r>
            <a:endParaRPr lang="en-US" altLang="zh-CN" smtClean="0"/>
          </a:p>
          <a:p>
            <a:r>
              <a:rPr lang="zh-CN" altLang="en-US" smtClean="0"/>
              <a:t>简单的理解</a:t>
            </a:r>
            <a:r>
              <a:rPr lang="en-US" altLang="zh-CN" smtClean="0"/>
              <a:t>2NF</a:t>
            </a:r>
            <a:r>
              <a:rPr lang="zh-CN" altLang="en-US" smtClean="0"/>
              <a:t>就是所有非主键字段都要依赖于整个主键，而不是其中的一部分</a:t>
            </a:r>
            <a:endParaRPr lang="zh-CN" altLang="en-US" smtClean="0"/>
          </a:p>
          <a:p>
            <a:r>
              <a:rPr lang="zh-CN" altLang="en-US" smtClean="0"/>
              <a:t>简易场景： 如果一个实体的主键字段只有一个，那么基本上这个实体就是符合第二范式的</a:t>
            </a:r>
            <a:endParaRPr lang="en-US" altLang="zh-CN" smtClean="0"/>
          </a:p>
          <a:p>
            <a:r>
              <a:rPr lang="zh-CN" altLang="en-US" smtClean="0"/>
              <a:t>完全函数依赖是专有名词，它的意思如下：</a:t>
            </a:r>
            <a:endParaRPr lang="en-US" altLang="zh-CN" smtClean="0"/>
          </a:p>
          <a:p>
            <a:r>
              <a:rPr lang="zh-CN" altLang="en-US" smtClean="0"/>
              <a:t>如果非主属性</a:t>
            </a:r>
            <a:r>
              <a:rPr lang="en-US" altLang="zh-CN" smtClean="0"/>
              <a:t>B</a:t>
            </a:r>
            <a:r>
              <a:rPr lang="zh-CN" altLang="en-US" smtClean="0"/>
              <a:t>函数依赖于构成某个候选关字的一组主属性</a:t>
            </a:r>
            <a:r>
              <a:rPr lang="en-US" altLang="zh-CN" smtClean="0"/>
              <a:t>A</a:t>
            </a:r>
            <a:r>
              <a:rPr lang="zh-CN" altLang="en-US" smtClean="0"/>
              <a:t>，而且</a:t>
            </a:r>
            <a:r>
              <a:rPr lang="en-US" altLang="zh-CN" smtClean="0"/>
              <a:t>A</a:t>
            </a:r>
            <a:r>
              <a:rPr lang="zh-CN" altLang="en-US" smtClean="0"/>
              <a:t>的任何一个真子集不能被</a:t>
            </a:r>
            <a:r>
              <a:rPr lang="en-US" altLang="zh-CN" smtClean="0"/>
              <a:t>B</a:t>
            </a:r>
            <a:r>
              <a:rPr lang="zh-CN" altLang="en-US" smtClean="0"/>
              <a:t>函数依赖，则称</a:t>
            </a:r>
            <a:r>
              <a:rPr lang="en-US" altLang="zh-CN" smtClean="0"/>
              <a:t>B</a:t>
            </a:r>
            <a:r>
              <a:rPr lang="zh-CN" altLang="en-US" smtClean="0"/>
              <a:t>完全函数依赖于</a:t>
            </a:r>
            <a:r>
              <a:rPr lang="en-US" altLang="zh-CN" smtClean="0"/>
              <a:t>A</a:t>
            </a:r>
            <a:r>
              <a:rPr lang="zh-CN" altLang="en-US" smtClean="0"/>
              <a:t>；反之，若</a:t>
            </a:r>
            <a:r>
              <a:rPr lang="en-US" altLang="zh-CN" smtClean="0"/>
              <a:t>B</a:t>
            </a:r>
            <a:r>
              <a:rPr lang="zh-CN" altLang="en-US" smtClean="0"/>
              <a:t>函数能依赖于</a:t>
            </a:r>
            <a:r>
              <a:rPr lang="en-US" altLang="zh-CN" smtClean="0"/>
              <a:t>A</a:t>
            </a:r>
            <a:r>
              <a:rPr lang="zh-CN" altLang="en-US" smtClean="0"/>
              <a:t>的真子集，则称</a:t>
            </a:r>
            <a:r>
              <a:rPr lang="en-US" altLang="zh-CN" smtClean="0"/>
              <a:t>B</a:t>
            </a:r>
            <a:r>
              <a:rPr lang="zh-CN" altLang="en-US" smtClean="0"/>
              <a:t>部分函数依赖</a:t>
            </a:r>
            <a:r>
              <a:rPr lang="en-US" altLang="zh-CN" smtClean="0"/>
              <a:t>A</a:t>
            </a:r>
            <a:r>
              <a:rPr lang="zh-CN" altLang="en-US" smtClean="0"/>
              <a:t>。</a:t>
            </a:r>
            <a:endParaRPr lang="en-US" altLang="zh-CN" smtClean="0"/>
          </a:p>
          <a:p>
            <a:r>
              <a:rPr lang="zh-CN" altLang="en-US" smtClean="0"/>
              <a:t>不建议过度解释，如果无法理解，建议让学员作为专有名词记忆就好了。</a:t>
            </a:r>
            <a:endParaRPr lang="en-US" altLang="zh-CN" smtClean="0"/>
          </a:p>
          <a:p>
            <a:r>
              <a:rPr lang="en-US" altLang="zh-CN" smtClean="0"/>
              <a:t>R(U)</a:t>
            </a:r>
            <a:r>
              <a:rPr lang="zh-CN" altLang="en-US" smtClean="0"/>
              <a:t>是属性集</a:t>
            </a:r>
            <a:r>
              <a:rPr lang="en-US" altLang="zh-CN" smtClean="0"/>
              <a:t>U</a:t>
            </a:r>
            <a:r>
              <a:rPr lang="zh-CN" altLang="en-US" smtClean="0"/>
              <a:t>上的关系模式，</a:t>
            </a:r>
            <a:r>
              <a:rPr lang="en-US" altLang="zh-CN" smtClean="0"/>
              <a:t>X,Y</a:t>
            </a:r>
            <a:r>
              <a:rPr lang="zh-CN" altLang="en-US" smtClean="0"/>
              <a:t>是</a:t>
            </a:r>
            <a:r>
              <a:rPr lang="en-US" altLang="zh-CN" smtClean="0"/>
              <a:t>U</a:t>
            </a:r>
            <a:r>
              <a:rPr lang="zh-CN" altLang="en-US" smtClean="0"/>
              <a:t>的子集。弱对于</a:t>
            </a:r>
            <a:r>
              <a:rPr lang="en-US" altLang="zh-CN" smtClean="0"/>
              <a:t>R(U)</a:t>
            </a:r>
            <a:r>
              <a:rPr lang="zh-CN" altLang="en-US" smtClean="0"/>
              <a:t>的任何一个可能地关系</a:t>
            </a:r>
            <a:r>
              <a:rPr lang="en-US" altLang="zh-CN" smtClean="0"/>
              <a:t>r</a:t>
            </a:r>
            <a:r>
              <a:rPr lang="zh-CN" altLang="en-US" smtClean="0"/>
              <a:t>，</a:t>
            </a:r>
            <a:r>
              <a:rPr lang="en-US" altLang="zh-CN" smtClean="0"/>
              <a:t>r</a:t>
            </a:r>
            <a:r>
              <a:rPr lang="zh-CN" altLang="en-US" smtClean="0"/>
              <a:t>中不可能存在两个元组在</a:t>
            </a:r>
            <a:r>
              <a:rPr lang="en-US" altLang="zh-CN" smtClean="0"/>
              <a:t>X</a:t>
            </a:r>
            <a:r>
              <a:rPr lang="zh-CN" altLang="en-US" smtClean="0"/>
              <a:t>上的属性值相等，而在</a:t>
            </a:r>
            <a:r>
              <a:rPr lang="en-US" altLang="zh-CN" smtClean="0"/>
              <a:t>Y</a:t>
            </a:r>
            <a:r>
              <a:rPr lang="zh-CN" altLang="en-US" smtClean="0"/>
              <a:t>上的属性值不等，则</a:t>
            </a:r>
            <a:r>
              <a:rPr lang="en-US" altLang="zh-CN" smtClean="0"/>
              <a:t>X</a:t>
            </a:r>
            <a:r>
              <a:rPr lang="zh-CN" altLang="en-US" smtClean="0"/>
              <a:t>函数确定</a:t>
            </a:r>
            <a:r>
              <a:rPr lang="en-US" altLang="zh-CN" smtClean="0"/>
              <a:t>Y</a:t>
            </a:r>
            <a:r>
              <a:rPr lang="zh-CN" altLang="en-US" smtClean="0"/>
              <a:t>或</a:t>
            </a:r>
            <a:r>
              <a:rPr lang="en-US" altLang="zh-CN" smtClean="0"/>
              <a:t>Y</a:t>
            </a:r>
            <a:r>
              <a:rPr lang="zh-CN" altLang="en-US" smtClean="0"/>
              <a:t>函数依赖于</a:t>
            </a:r>
            <a:r>
              <a:rPr lang="en-US" altLang="zh-CN" smtClean="0"/>
              <a:t>X</a:t>
            </a:r>
            <a:r>
              <a:rPr lang="zh-CN" altLang="en-US" smtClean="0"/>
              <a:t>，记作</a:t>
            </a:r>
            <a:r>
              <a:rPr lang="en-US" altLang="zh-CN" smtClean="0"/>
              <a:t>X&gt;Y</a:t>
            </a:r>
            <a:endParaRPr lang="en-US" altLang="zh-CN" smtClean="0"/>
          </a:p>
          <a:p>
            <a:r>
              <a:rPr lang="en-US" altLang="zh-CN" smtClean="0"/>
              <a:t>A non-prime attribute of a relation is an attribute that is not a part of any candidate key of the relation.</a:t>
            </a:r>
            <a:endParaRPr lang="en-US" altLang="zh-CN" smtClean="0"/>
          </a:p>
          <a:p>
            <a:r>
              <a:rPr lang="zh-CN" altLang="en-US" smtClean="0"/>
              <a:t>非主属性是不属于任何一个候选键或其中一部分的的属性。</a:t>
            </a:r>
            <a:endParaRPr lang="en-US" altLang="zh-CN" smtClean="0"/>
          </a:p>
          <a:p>
            <a:r>
              <a:rPr lang="zh-CN" altLang="en-US" smtClean="0"/>
              <a:t>对于不满足</a:t>
            </a:r>
            <a:r>
              <a:rPr lang="en-US" altLang="zh-CN" smtClean="0"/>
              <a:t>2NF</a:t>
            </a:r>
            <a:r>
              <a:rPr lang="zh-CN" altLang="en-US" smtClean="0"/>
              <a:t>比如订单日期。实际上它依赖于部分主键，订单编号，所以在这个表里面，会随着订单编号的重复而出现大量的重复。数据冗余了。</a:t>
            </a:r>
            <a:endParaRPr lang="en-US" altLang="zh-CN" dirty="0" smtClean="0"/>
          </a:p>
        </p:txBody>
      </p:sp>
      <p:sp>
        <p:nvSpPr>
          <p:cNvPr id="4" name="幻灯片图像占位符 3"/>
          <p:cNvSpPr>
            <a:spLocks noGrp="1" noRot="1" noChangeAspec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而在实际应用中，尤其是经过模型物理化阶段，往往处于性能和其他方面的考量，会存在很多第二范式的表</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(1) the entity is in second normal form</a:t>
            </a:r>
            <a:endParaRPr lang="en-US" altLang="zh-CN" smtClean="0"/>
          </a:p>
          <a:p>
            <a:r>
              <a:rPr lang="en-US" altLang="zh-CN" smtClean="0"/>
              <a:t>(2) no non-prime (non-key) attribute is transitively dependent on any key i.e. no non-prime attribute depends on other non-prime attributes. All the non-prime attributes must depend only on the keys.</a:t>
            </a:r>
            <a:endParaRPr lang="en-US" altLang="zh-CN" smtClean="0"/>
          </a:p>
          <a:p>
            <a:r>
              <a:rPr lang="zh-CN" altLang="en-US" smtClean="0"/>
              <a:t>简单的理解</a:t>
            </a:r>
            <a:r>
              <a:rPr lang="en-US" altLang="zh-CN" smtClean="0"/>
              <a:t>3NF</a:t>
            </a:r>
            <a:r>
              <a:rPr lang="zh-CN" altLang="en-US" smtClean="0"/>
              <a:t>就是所有非主键字段都要依赖于整个主键，而不会依赖于非主键的其他属性。</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3NF</a:t>
            </a:r>
            <a:r>
              <a:rPr lang="zh-CN" altLang="en-US" smtClean="0"/>
              <a:t>主要是对字段冗余性的约束，即不能有派生字段在表中</a:t>
            </a:r>
            <a:endParaRPr lang="en-US" altLang="zh-CN" smtClean="0"/>
          </a:p>
          <a:p>
            <a:r>
              <a:rPr lang="zh-CN" altLang="en-US" smtClean="0"/>
              <a:t>违反</a:t>
            </a:r>
            <a:r>
              <a:rPr lang="en-US" altLang="zh-CN" smtClean="0"/>
              <a:t>3NF</a:t>
            </a:r>
            <a:r>
              <a:rPr lang="zh-CN" altLang="en-US" smtClean="0"/>
              <a:t>，在表中进行字段冗余，但是在更新数据的时候因为冗余数据的存在，所以更新效率下降。容易产生数据不一致。</a:t>
            </a:r>
            <a:endParaRPr lang="en-US" altLang="zh-CN" smtClean="0"/>
          </a:p>
          <a:p>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1NF</a:t>
            </a:r>
            <a:r>
              <a:rPr lang="zh-CN" altLang="en-US" smtClean="0"/>
              <a:t>： 要有主键。</a:t>
            </a:r>
            <a:r>
              <a:rPr lang="en-US" altLang="zh-CN" smtClean="0"/>
              <a:t>2NF</a:t>
            </a:r>
            <a:r>
              <a:rPr lang="zh-CN" altLang="en-US" smtClean="0"/>
              <a:t>： 依赖于整个主键。</a:t>
            </a:r>
            <a:r>
              <a:rPr lang="en-US" altLang="zh-CN" smtClean="0"/>
              <a:t>3NF</a:t>
            </a:r>
            <a:r>
              <a:rPr lang="zh-CN" altLang="en-US" smtClean="0"/>
              <a:t>： 只能依赖于主键</a:t>
            </a:r>
            <a:endParaRPr lang="en-US" altLang="zh-CN" smtClean="0"/>
          </a:p>
          <a:p>
            <a:pPr lvl="0"/>
            <a:r>
              <a:rPr lang="en-US" altLang="zh-CN" smtClean="0"/>
              <a:t>1970 </a:t>
            </a:r>
            <a:r>
              <a:rPr lang="zh-CN" altLang="en-US" smtClean="0"/>
              <a:t>年，</a:t>
            </a:r>
            <a:r>
              <a:rPr lang="en-US" altLang="zh-CN" smtClean="0"/>
              <a:t>IBM</a:t>
            </a:r>
            <a:r>
              <a:rPr lang="zh-CN" altLang="en-US" smtClean="0"/>
              <a:t>研究员</a:t>
            </a:r>
            <a:r>
              <a:rPr lang="en-US" altLang="zh-CN" smtClean="0"/>
              <a:t>E.F.Codd</a:t>
            </a:r>
            <a:r>
              <a:rPr lang="zh-CN" altLang="en-US" smtClean="0"/>
              <a:t>博士在刊物</a:t>
            </a:r>
            <a:r>
              <a:rPr lang="en-US" altLang="zh-CN" smtClean="0"/>
              <a:t>Communication of the ACM</a:t>
            </a:r>
            <a:r>
              <a:rPr lang="zh-CN" altLang="en-US" smtClean="0"/>
              <a:t>上发表了一篇名为“</a:t>
            </a:r>
            <a:r>
              <a:rPr lang="en-US" altLang="zh-CN" smtClean="0"/>
              <a:t>A Relational Modelof Data for Large Shared Data Banks”</a:t>
            </a:r>
            <a:r>
              <a:rPr lang="zh-CN" altLang="en-US" smtClean="0"/>
              <a:t>的论文，提出了关系模型的概念，奠定了关系模型的理论基础。</a:t>
            </a:r>
            <a:endParaRPr lang="en-US" altLang="zh-CN" smtClean="0"/>
          </a:p>
          <a:p>
            <a:r>
              <a:rPr lang="zh-CN" altLang="en-US" smtClean="0"/>
              <a:t>在这片文章之后，他在</a:t>
            </a:r>
            <a:r>
              <a:rPr lang="en-US" altLang="zh-CN" smtClean="0"/>
              <a:t>70</a:t>
            </a:r>
            <a:r>
              <a:rPr lang="zh-CN" altLang="en-US" smtClean="0"/>
              <a:t>年代初定义了第一，第二，第三范式的概念。</a:t>
            </a:r>
            <a:endParaRPr lang="en-US" altLang="zh-CN" smtClean="0"/>
          </a:p>
          <a:p>
            <a:r>
              <a:rPr lang="zh-CN" altLang="en-US" smtClean="0"/>
              <a:t>因为在实际应用中，模型做到满足第三范式就已经足够了，现在数据库设计最多满足</a:t>
            </a:r>
            <a:r>
              <a:rPr lang="en-US" altLang="zh-CN" smtClean="0"/>
              <a:t>3NF</a:t>
            </a:r>
            <a:r>
              <a:rPr lang="zh-CN" altLang="en-US" smtClean="0"/>
              <a:t>，普遍认为范式过高，虽然具有对数据关系更好的约束性，但也导致数据关系表增加而令数据库</a:t>
            </a:r>
            <a:r>
              <a:rPr lang="en-US" altLang="zh-CN" smtClean="0"/>
              <a:t>IO</a:t>
            </a:r>
            <a:r>
              <a:rPr lang="zh-CN" altLang="en-US" smtClean="0"/>
              <a:t>更易繁忙，</a:t>
            </a:r>
            <a:endParaRPr lang="en-US" altLang="zh-CN" smtClean="0"/>
          </a:p>
          <a:p>
            <a:r>
              <a:rPr lang="zh-CN" altLang="en-US" smtClean="0"/>
              <a:t>所以在现实项目中，基本没有实现到</a:t>
            </a:r>
            <a:r>
              <a:rPr lang="en-US" altLang="zh-CN" smtClean="0"/>
              <a:t>3NF</a:t>
            </a:r>
            <a:r>
              <a:rPr lang="zh-CN" altLang="en-US" smtClean="0"/>
              <a:t>以上级别的案例。所以在培训过程中，不用介绍</a:t>
            </a:r>
            <a:r>
              <a:rPr lang="en-US" altLang="zh-CN" smtClean="0"/>
              <a:t>3NF</a:t>
            </a:r>
            <a:r>
              <a:rPr lang="zh-CN" altLang="en-US" smtClean="0"/>
              <a:t>之后的范式标准了，有兴趣的学员，可以课后自行查看相关资料学习</a:t>
            </a:r>
            <a:endParaRPr lang="en-US" altLang="zh-CN" smtClean="0"/>
          </a:p>
          <a:p>
            <a:r>
              <a:rPr lang="en-US" altLang="zh-CN" smtClean="0"/>
              <a:t>BCNF</a:t>
            </a:r>
            <a:r>
              <a:rPr lang="zh-CN" altLang="en-US" smtClean="0"/>
              <a:t>，</a:t>
            </a:r>
            <a:r>
              <a:rPr lang="en-US" altLang="zh-CN" smtClean="0"/>
              <a:t>4NF</a:t>
            </a:r>
            <a:r>
              <a:rPr lang="zh-CN" altLang="en-US" smtClean="0"/>
              <a:t>，</a:t>
            </a:r>
            <a:r>
              <a:rPr lang="en-US" altLang="zh-CN" smtClean="0"/>
              <a:t>5NF</a:t>
            </a:r>
            <a:r>
              <a:rPr lang="zh-CN" altLang="en-US" smtClean="0"/>
              <a:t>就是主键加强。</a:t>
            </a:r>
            <a:r>
              <a:rPr lang="en-US" altLang="zh-CN" smtClean="0"/>
              <a:t>BCNF</a:t>
            </a:r>
            <a:r>
              <a:rPr lang="zh-CN" altLang="en-US" smtClean="0"/>
              <a:t>：符合</a:t>
            </a:r>
            <a:r>
              <a:rPr lang="en-US" altLang="zh-CN" smtClean="0"/>
              <a:t>3NF</a:t>
            </a:r>
            <a:r>
              <a:rPr lang="zh-CN" altLang="en-US" smtClean="0"/>
              <a:t>，并且，主属性不依赖于主属性。</a:t>
            </a:r>
            <a:r>
              <a:rPr lang="en-US" altLang="zh-CN" smtClean="0"/>
              <a:t>4NF</a:t>
            </a:r>
            <a:r>
              <a:rPr lang="zh-CN" altLang="en-US" smtClean="0"/>
              <a:t>：要求把同一表内的多对多关系删除。</a:t>
            </a:r>
            <a:r>
              <a:rPr lang="en-US" altLang="zh-CN" smtClean="0"/>
              <a:t>5NF</a:t>
            </a:r>
            <a:r>
              <a:rPr lang="zh-CN" altLang="en-US" smtClean="0"/>
              <a:t>：从最终结构重新建立原始结构</a:t>
            </a:r>
            <a:endParaRPr lang="zh-CN" altLang="en-US" smtClean="0"/>
          </a:p>
          <a:p>
            <a:endParaRPr lang="en-US" altLang="zh-CN" dirty="0" smtClean="0"/>
          </a:p>
        </p:txBody>
      </p:sp>
      <p:sp>
        <p:nvSpPr>
          <p:cNvPr id="4" name="幻灯片图像占位符 3"/>
          <p:cNvSpPr>
            <a:spLocks noGrp="1" noRot="1" noChangeAspect="1"/>
          </p:cNvSpPr>
          <p:nvPr>
            <p:ph type="sldImg"/>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介绍一下雪花模型，是在</a:t>
            </a:r>
            <a:r>
              <a:rPr lang="en-US" altLang="zh-CN" smtClean="0"/>
              <a:t>OLAP</a:t>
            </a:r>
            <a:r>
              <a:rPr lang="zh-CN" altLang="en-US" smtClean="0"/>
              <a:t>应用中，尤其是报表系统中会经常遇到雪花模型的情况，</a:t>
            </a:r>
            <a:endParaRPr lang="en-US" altLang="zh-CN" smtClean="0"/>
          </a:p>
          <a:p>
            <a:pPr lvl="0"/>
            <a:r>
              <a:rPr lang="zh-CN" altLang="en-US" smtClean="0"/>
              <a:t>雪花模型是符合三范式要求的。所以作为一个扩展知识的点简单介绍。</a:t>
            </a:r>
            <a:endParaRPr lang="en-US" altLang="zh-CN" smtClean="0"/>
          </a:p>
          <a:p>
            <a:r>
              <a:rPr lang="zh-CN" altLang="en-US" smtClean="0"/>
              <a:t>保存度量值的详细值或事实的表称为“事实表”，如胶片中的销售单日报表；</a:t>
            </a:r>
            <a:endParaRPr lang="en-US" altLang="zh-CN" smtClean="0"/>
          </a:p>
          <a:p>
            <a:r>
              <a:rPr lang="zh-CN" altLang="en-US" smtClean="0"/>
              <a:t>维度表就是观察该事物的角度（维度</a:t>
            </a:r>
            <a:r>
              <a:rPr lang="en-US" altLang="zh-CN" smtClean="0"/>
              <a:t>)</a:t>
            </a:r>
            <a:r>
              <a:rPr lang="zh-CN" altLang="en-US" smtClean="0"/>
              <a:t>，比如客户角度，时间角度和产品角度</a:t>
            </a:r>
            <a:endParaRPr lang="en-US" altLang="zh-CN" smtClean="0"/>
          </a:p>
          <a:p>
            <a:r>
              <a:rPr lang="zh-CN" altLang="en-US" smtClean="0"/>
              <a:t>雪花型模型是直接面对报表类型应用常用的模型结构，因为事实表的维度展开以后和雪花结构一样而得名</a:t>
            </a:r>
            <a:endParaRPr lang="en-US" altLang="zh-CN" smtClean="0"/>
          </a:p>
          <a:p>
            <a:r>
              <a:rPr lang="zh-CN" altLang="en-US" smtClean="0"/>
              <a:t>雪花图片来源：</a:t>
            </a:r>
            <a:r>
              <a:rPr lang="en-US" altLang="zh-CN" smtClean="0">
                <a:hlinkClick r:id="rId3"/>
              </a:rPr>
              <a:t>http://3ms.huawei.com/multimedia/docMaintain/mmMaintain.do?method=showMMDetail&amp;f_id=Img201509131593</a:t>
            </a:r>
            <a:endParaRPr lang="en-US" altLang="zh-CN" smtClean="0"/>
          </a:p>
          <a:p>
            <a:r>
              <a:rPr lang="zh-CN" altLang="en-US" smtClean="0"/>
              <a:t>学员有兴趣可以自己去学习了解</a:t>
            </a:r>
            <a:r>
              <a:rPr lang="en-US" altLang="zh-CN" smtClean="0"/>
              <a:t>SSBM(Star Schema Benchmark Schema</a:t>
            </a:r>
            <a:r>
              <a:rPr lang="zh-CN" altLang="en-US" smtClean="0"/>
              <a:t>）模型，</a:t>
            </a:r>
            <a:r>
              <a:rPr lang="en-US" altLang="zh-CN" smtClean="0"/>
              <a:t>OLAP</a:t>
            </a:r>
            <a:r>
              <a:rPr lang="zh-CN" altLang="en-US" smtClean="0"/>
              <a:t>系统基准测试</a:t>
            </a:r>
            <a:endParaRPr lang="en-US" altLang="zh-CN" smtClean="0"/>
          </a:p>
          <a:p>
            <a:r>
              <a:rPr lang="en-US" altLang="zh-CN" smtClean="0"/>
              <a:t>SSB</a:t>
            </a:r>
            <a:r>
              <a:rPr lang="zh-CN" altLang="en-US" smtClean="0"/>
              <a:t>（</a:t>
            </a:r>
            <a:r>
              <a:rPr lang="en-US" altLang="zh-CN" smtClean="0"/>
              <a:t>Star Schema Benchmark</a:t>
            </a:r>
            <a:r>
              <a:rPr lang="zh-CN" altLang="en-US" smtClean="0"/>
              <a:t>）是麻省州立大学波士顿校区的研究人员定义的基于现实商业应用的数据模型，业界公认用来模拟决策支持类应用，比较公正和中立。</a:t>
            </a:r>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建立命名规则主要是统一思想，利于大家交流和规范开发。</a:t>
            </a:r>
            <a:endParaRPr lang="en-US" altLang="zh-CN" smtClean="0"/>
          </a:p>
          <a:p>
            <a:r>
              <a:rPr lang="zh-CN" altLang="en-US" smtClean="0"/>
              <a:t>比如统一名称金额的数量的</a:t>
            </a:r>
            <a:r>
              <a:rPr lang="en-US" altLang="zh-CN" smtClean="0"/>
              <a:t>amount</a:t>
            </a:r>
            <a:r>
              <a:rPr lang="zh-CN" altLang="en-US" smtClean="0"/>
              <a:t>，简写为</a:t>
            </a:r>
            <a:r>
              <a:rPr lang="en-US" altLang="zh-CN" smtClean="0"/>
              <a:t>amt</a:t>
            </a:r>
            <a:r>
              <a:rPr lang="zh-CN" altLang="en-US" smtClean="0"/>
              <a:t>，对应的物理类型一般是</a:t>
            </a:r>
            <a:r>
              <a:rPr lang="en-US" altLang="zh-CN" smtClean="0"/>
              <a:t>decimal(9,2). </a:t>
            </a:r>
            <a:r>
              <a:rPr lang="zh-CN" altLang="en-US" smtClean="0"/>
              <a:t>那么大家都会统一认识到这个字段计算的时候需要精确到小数点后</a:t>
            </a:r>
            <a:r>
              <a:rPr lang="en-US" altLang="zh-CN" smtClean="0"/>
              <a:t>2</a:t>
            </a:r>
            <a:r>
              <a:rPr lang="zh-CN" altLang="en-US" smtClean="0"/>
              <a:t>位到分。</a:t>
            </a:r>
            <a:endParaRPr lang="en-US" altLang="zh-CN" smtClean="0"/>
          </a:p>
          <a:p>
            <a:r>
              <a:rPr lang="zh-CN" altLang="en-US" smtClean="0"/>
              <a:t>如果起名不统一，比如有人把客户号定义为 </a:t>
            </a:r>
            <a:r>
              <a:rPr lang="en-US" altLang="zh-CN" smtClean="0"/>
              <a:t>Cid,</a:t>
            </a:r>
            <a:r>
              <a:rPr lang="zh-CN" altLang="en-US" smtClean="0"/>
              <a:t>有人命名为</a:t>
            </a:r>
            <a:r>
              <a:rPr lang="en-US" altLang="zh-CN" smtClean="0"/>
              <a:t>Customer_id,  </a:t>
            </a:r>
            <a:r>
              <a:rPr lang="zh-CN" altLang="en-US" smtClean="0"/>
              <a:t>就会误解两个属性是否指的是同一个对象。不同角色理解同一个模型会产生误差。</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注释内容一般都增加业务含义，代码取值等较长的文字性说明 </a:t>
            </a:r>
            <a:endParaRPr lang="en-US" altLang="zh-CN" smtClean="0"/>
          </a:p>
          <a:p>
            <a:r>
              <a:rPr lang="zh-CN" altLang="en-US" smtClean="0"/>
              <a:t>另外对于主键的定义。在逻辑模型里面一定当开始辨识不清主键的时候</a:t>
            </a:r>
            <a:endParaRPr lang="en-US" altLang="zh-CN" smtClean="0"/>
          </a:p>
          <a:p>
            <a:r>
              <a:rPr lang="zh-CN" altLang="en-US" smtClean="0"/>
              <a:t>对于分析系统</a:t>
            </a:r>
            <a:r>
              <a:rPr lang="en-US" altLang="zh-CN" smtClean="0"/>
              <a:t>OLAP</a:t>
            </a:r>
            <a:r>
              <a:rPr lang="zh-CN" altLang="en-US" smtClean="0"/>
              <a:t>系统，一定不要增加一个无意义的序列号作为唯一标识的主键属性</a:t>
            </a:r>
            <a:endParaRPr lang="en-US" altLang="zh-CN" smtClean="0"/>
          </a:p>
          <a:p>
            <a:r>
              <a:rPr lang="zh-CN" altLang="en-US" smtClean="0"/>
              <a:t>对于</a:t>
            </a:r>
            <a:r>
              <a:rPr lang="en-US" altLang="zh-CN" smtClean="0"/>
              <a:t>OLTP</a:t>
            </a:r>
            <a:r>
              <a:rPr lang="zh-CN" altLang="en-US" smtClean="0"/>
              <a:t>系统推荐使用此类自增序列，</a:t>
            </a:r>
            <a:r>
              <a:rPr lang="en-US" altLang="zh-CN" smtClean="0"/>
              <a:t>UniqueIdentifier</a:t>
            </a:r>
            <a:r>
              <a:rPr lang="zh-CN" altLang="en-US" smtClean="0"/>
              <a:t>之类的字段作为代理键，物理化的时候作为聚簇索引</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图片地址： </a:t>
            </a:r>
            <a:r>
              <a:rPr lang="en-US" altLang="zh-CN" smtClean="0">
                <a:hlinkClick r:id="rId3"/>
              </a:rPr>
              <a:t>http://3ms.huawei.com/multimedia/docMaintain/mmMaintain.do?method=showMMDetail&amp;f_id=img201911071523</a:t>
            </a:r>
            <a:endParaRPr lang="en-US" altLang="zh-CN" smtClean="0"/>
          </a:p>
          <a:p>
            <a:r>
              <a:rPr lang="zh-CN" altLang="en-US" smtClean="0"/>
              <a:t>信息管理要求是指在数据库中应该存储和管理哪些数据对象；</a:t>
            </a:r>
            <a:endParaRPr lang="en-US" altLang="zh-CN" smtClean="0"/>
          </a:p>
          <a:p>
            <a:r>
              <a:rPr lang="zh-CN" altLang="en-US" smtClean="0"/>
              <a:t>数据操作要求是指对数据对象需要进行哪些操作，如增删改查，统计等操作</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介绍了物理设计过程的工作内容，对物理模型和逻辑模型的不同进行了对比介绍。结合实例对反范式处理的方法进行了说明，并对物理设计过程中涉及到的命名规则，数据库对象物理化方法进行了详细阐述。</a:t>
            </a:r>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虽然物理化过程是从效率角度出发，但也不意味着所有的物理化措施要一味地倾向效率问题，而进行大量的非正则化处理</a:t>
            </a:r>
            <a:endParaRPr lang="en-US" altLang="zh-CN" smtClean="0"/>
          </a:p>
          <a:p>
            <a:r>
              <a:rPr lang="zh-CN" altLang="en-US" smtClean="0"/>
              <a:t>应当在业务需求和性能需求之间进行平衡</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名称定义：逻辑模型取名按照业务规则和现实世界对象的命名规范来取名；物理模型需要考虑到数据库产品限制，比如不能出现非法字符，不能使用数据库关键词，不能超长等约束；</a:t>
            </a:r>
            <a:endParaRPr lang="en-US" altLang="zh-CN" smtClean="0"/>
          </a:p>
          <a:p>
            <a:r>
              <a:rPr lang="zh-CN" altLang="en-US" smtClean="0"/>
              <a:t>键值：物理模型一般不使用</a:t>
            </a:r>
            <a:r>
              <a:rPr lang="en-US" altLang="zh-CN" smtClean="0"/>
              <a:t>PRIMERY KEY</a:t>
            </a:r>
            <a:r>
              <a:rPr lang="zh-CN" altLang="en-US" smtClean="0"/>
              <a:t>，更多的使用</a:t>
            </a:r>
            <a:r>
              <a:rPr lang="en-US" altLang="zh-CN" smtClean="0"/>
              <a:t>UNIQUE+NOT NULL</a:t>
            </a:r>
            <a:r>
              <a:rPr lang="zh-CN" altLang="en-US" smtClean="0"/>
              <a:t>约束来实现。因为用主键约束对数据质量过高，所以在物理实现上，一般会降低约束性要求，主键更多的反映在逻辑概念上。</a:t>
            </a:r>
            <a:endParaRPr lang="en-US" altLang="zh-CN" smtClean="0"/>
          </a:p>
          <a:p>
            <a:r>
              <a:rPr lang="zh-CN" altLang="en-US" smtClean="0"/>
              <a:t>正则化：逻辑模型设计尽量做到满足三范式标准，进行规范化设计；物理模型追求性能要进行反范式化，就是非正则化处理。</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反范式处理也叫非正则化处理。 就是和范式化过程相反的过程和技术手段。</a:t>
            </a:r>
            <a:endParaRPr lang="en-US" altLang="zh-CN" smtClean="0"/>
          </a:p>
          <a:p>
            <a:r>
              <a:rPr lang="zh-CN" altLang="en-US" smtClean="0"/>
              <a:t>把模型从第三范式降级到第二范式，或者第一范式的过程。</a:t>
            </a:r>
            <a:endParaRPr lang="en-US" altLang="zh-CN" smtClean="0"/>
          </a:p>
          <a:p>
            <a:r>
              <a:rPr lang="zh-CN" altLang="en-US" smtClean="0"/>
              <a:t>理论上，如果硬件条件无限制多的话，不需要非正则化处理</a:t>
            </a:r>
            <a:endParaRPr lang="en-US" altLang="zh-CN" smtClean="0"/>
          </a:p>
          <a:p>
            <a:r>
              <a:rPr lang="zh-CN" altLang="en-US" smtClean="0"/>
              <a:t>反范式处理也叫反正则化。</a:t>
            </a:r>
            <a:endParaRPr lang="en-US" altLang="zh-CN" smtClean="0"/>
          </a:p>
          <a:p>
            <a:r>
              <a:rPr lang="zh-CN" altLang="en-US" smtClean="0"/>
              <a:t>因为反范式处理会有数据冗余和数据不一致问题，所以进行反范式处理要有一定的适度，在正则化模型和非正则化模型中取得一定平衡。不要过度。</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反范式化也被称为非正则化</a:t>
            </a:r>
            <a:r>
              <a:rPr lang="en-US" altLang="zh-CN" smtClean="0"/>
              <a:t>.</a:t>
            </a:r>
            <a:endParaRPr lang="zh-CN" altLang="en-US" smtClean="0"/>
          </a:p>
          <a:p>
            <a:r>
              <a:rPr lang="zh-CN" altLang="en-US" smtClean="0"/>
              <a:t>避免发生表关联操作常见在使用代码表的属性信息获取上面。</a:t>
            </a:r>
            <a:endParaRPr lang="en-US" altLang="zh-CN" smtClean="0"/>
          </a:p>
          <a:p>
            <a:r>
              <a:rPr lang="zh-CN" altLang="en-US" smtClean="0"/>
              <a:t>数据不一致风险，比如客户表后面还有地址信息，通信方式联系信息，这些信息都是有可能发生变化的，发生变化时，</a:t>
            </a:r>
            <a:r>
              <a:rPr lang="en-US" altLang="zh-CN" smtClean="0"/>
              <a:t>3NF</a:t>
            </a:r>
            <a:r>
              <a:rPr lang="zh-CN" altLang="en-US" smtClean="0"/>
              <a:t>只要更新客户表的一条记录就可以。而订单客户表需要更新很多记录。而且还要根据订单的时间，一些历史订单使用历史地址，通信方式，还不能修改。这就引出另外的问题，从订单客户表查看客户地址，通信方式时候需要用时间条件过滤，进一步增加复杂度。</a:t>
            </a:r>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反范式化也被称为非正则化</a:t>
            </a:r>
            <a:endParaRPr lang="zh-CN" altLang="en-US" smtClean="0"/>
          </a:p>
          <a:p>
            <a:r>
              <a:rPr lang="zh-CN" altLang="en-US" smtClean="0"/>
              <a:t>这种高表（</a:t>
            </a:r>
            <a:r>
              <a:rPr lang="en-US" altLang="zh-CN" smtClean="0"/>
              <a:t>Tall</a:t>
            </a:r>
            <a:r>
              <a:rPr lang="zh-CN" altLang="en-US" smtClean="0"/>
              <a:t>）到宽表（</a:t>
            </a:r>
            <a:r>
              <a:rPr lang="en-US" altLang="zh-CN" smtClean="0"/>
              <a:t>Wide</a:t>
            </a:r>
            <a:r>
              <a:rPr lang="zh-CN" altLang="en-US" smtClean="0"/>
              <a:t>）的处理在进行数据挖掘数据预处理的时候非常常见的一种处理手段</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反范式化也被称为非正则化</a:t>
            </a:r>
            <a:endParaRPr lang="en-US" altLang="zh-CN" smtClean="0"/>
          </a:p>
          <a:p>
            <a:r>
              <a:rPr lang="zh-CN" altLang="en-US" smtClean="0"/>
              <a:t>比如在身份证里面提取客户年龄信息</a:t>
            </a:r>
            <a:endParaRPr lang="en-US" altLang="zh-CN" smtClean="0"/>
          </a:p>
          <a:p>
            <a:r>
              <a:rPr lang="zh-CN" altLang="en-US" smtClean="0"/>
              <a:t>比如根据用户消费金额分为</a:t>
            </a:r>
            <a:r>
              <a:rPr lang="en-US" altLang="zh-CN" smtClean="0"/>
              <a:t>VIP</a:t>
            </a:r>
            <a:r>
              <a:rPr lang="zh-CN" altLang="en-US" smtClean="0"/>
              <a:t>客户，白金客户，普通客户等各种</a:t>
            </a:r>
            <a:r>
              <a:rPr lang="en-US" altLang="zh-CN" smtClean="0"/>
              <a:t>CRM</a:t>
            </a:r>
            <a:r>
              <a:rPr lang="zh-CN" altLang="en-US" smtClean="0"/>
              <a:t>系统中</a:t>
            </a:r>
            <a:endParaRPr lang="en-US" altLang="zh-CN" smtClean="0"/>
          </a:p>
          <a:p>
            <a:r>
              <a:rPr lang="zh-CN" altLang="en-US" smtClean="0"/>
              <a:t>比如反洗钱系统中对可疑交易，可疑账户进行评判后，给予标记</a:t>
            </a:r>
            <a:endParaRPr lang="en-US" altLang="zh-CN" smtClean="0"/>
          </a:p>
          <a:p>
            <a:r>
              <a:rPr lang="zh-CN" altLang="en-US" smtClean="0"/>
              <a:t>比如互联网应用里面的标签化处理，都是类似的应用</a:t>
            </a:r>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预关联</a:t>
            </a:r>
            <a:r>
              <a:rPr lang="en-US" altLang="zh-CN" smtClean="0"/>
              <a:t>(pre-joins) </a:t>
            </a:r>
            <a:r>
              <a:rPr lang="zh-CN" altLang="en-US" smtClean="0"/>
              <a:t>就是范例</a:t>
            </a:r>
            <a:r>
              <a:rPr lang="en-US" altLang="zh-CN" smtClean="0"/>
              <a:t>1</a:t>
            </a:r>
            <a:r>
              <a:rPr lang="zh-CN" altLang="en-US" smtClean="0"/>
              <a:t>的处理手段</a:t>
            </a:r>
            <a:endParaRPr lang="en-US" altLang="zh-CN" smtClean="0"/>
          </a:p>
          <a:p>
            <a:pPr lvl="0"/>
            <a:r>
              <a:rPr lang="zh-CN" altLang="en-US" smtClean="0"/>
              <a:t>反范式示例</a:t>
            </a:r>
            <a:r>
              <a:rPr lang="en-US" altLang="zh-CN" smtClean="0"/>
              <a:t>2</a:t>
            </a:r>
            <a:r>
              <a:rPr lang="zh-CN" altLang="en-US" smtClean="0"/>
              <a:t>就是增加重复组的示例</a:t>
            </a:r>
            <a:endParaRPr lang="en-US" altLang="zh-CN" smtClean="0"/>
          </a:p>
          <a:p>
            <a:pPr lvl="0"/>
            <a:r>
              <a:rPr lang="zh-CN" altLang="en-US" smtClean="0"/>
              <a:t>反范式示例</a:t>
            </a:r>
            <a:r>
              <a:rPr lang="en-US" altLang="zh-CN" smtClean="0"/>
              <a:t>3</a:t>
            </a:r>
            <a:r>
              <a:rPr lang="zh-CN" altLang="en-US" smtClean="0"/>
              <a:t>就是派生字段的示例</a:t>
            </a:r>
            <a:endParaRPr lang="en-US" altLang="zh-CN" smtClean="0"/>
          </a:p>
          <a:p>
            <a:r>
              <a:rPr lang="zh-CN" altLang="en-US" smtClean="0"/>
              <a:t>反范式的负面影响对于</a:t>
            </a:r>
            <a:r>
              <a:rPr lang="en-US" altLang="zh-CN" smtClean="0"/>
              <a:t>OLAP</a:t>
            </a:r>
            <a:r>
              <a:rPr lang="zh-CN" altLang="en-US" smtClean="0"/>
              <a:t>系统来说比较大，对于</a:t>
            </a:r>
            <a:r>
              <a:rPr lang="en-US" altLang="zh-CN" smtClean="0"/>
              <a:t>OLTP</a:t>
            </a:r>
            <a:r>
              <a:rPr lang="zh-CN" altLang="en-US" smtClean="0"/>
              <a:t>系统来说，是比较常见的使用手段来，用来提升系统高并发，大量事务处理的场景。</a:t>
            </a:r>
            <a:endParaRPr lang="en-US" altLang="zh-CN" smtClean="0"/>
          </a:p>
          <a:p>
            <a:r>
              <a:rPr lang="zh-CN" altLang="en-US" smtClean="0"/>
              <a:t>所以在</a:t>
            </a:r>
            <a:r>
              <a:rPr lang="en-US" altLang="zh-CN" smtClean="0"/>
              <a:t>OLAP</a:t>
            </a:r>
            <a:r>
              <a:rPr lang="zh-CN" altLang="en-US" smtClean="0"/>
              <a:t>系统来说，要更多的考虑反范式化带来的影响。</a:t>
            </a:r>
            <a:endParaRPr lang="zh-CN" altLang="en-US"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批处理的方法是集中时间点运行批量处理作业，所以时效性不高，数据库内数据在一定时间范围内，存在有可能存在数据不一致情况；</a:t>
            </a:r>
            <a:endParaRPr lang="en-US" altLang="zh-CN" smtClean="0"/>
          </a:p>
          <a:p>
            <a:r>
              <a:rPr lang="zh-CN" altLang="en-US" smtClean="0"/>
              <a:t>应用逻辑如果出现</a:t>
            </a:r>
            <a:r>
              <a:rPr lang="en-US" altLang="zh-CN" smtClean="0"/>
              <a:t>bug</a:t>
            </a:r>
            <a:r>
              <a:rPr lang="zh-CN" altLang="en-US" smtClean="0"/>
              <a:t>，很容易造成冗余数据不一致情况，比如</a:t>
            </a:r>
            <a:r>
              <a:rPr lang="en-US" altLang="zh-CN" smtClean="0"/>
              <a:t>update A</a:t>
            </a:r>
            <a:r>
              <a:rPr lang="zh-CN" altLang="en-US" smtClean="0"/>
              <a:t>表数据之后忘记</a:t>
            </a:r>
            <a:r>
              <a:rPr lang="en-US" altLang="zh-CN" smtClean="0"/>
              <a:t>update B</a:t>
            </a:r>
            <a:r>
              <a:rPr lang="zh-CN" altLang="en-US" smtClean="0"/>
              <a:t>表里面冗余的数据了。</a:t>
            </a:r>
            <a:endParaRPr lang="en-US" altLang="zh-CN" smtClean="0"/>
          </a:p>
          <a:p>
            <a:r>
              <a:rPr lang="zh-CN" altLang="en-US" smtClean="0"/>
              <a:t>触发器实时性处理效果好，应用更新</a:t>
            </a:r>
            <a:r>
              <a:rPr lang="en-US" altLang="zh-CN" smtClean="0"/>
              <a:t>A</a:t>
            </a:r>
            <a:r>
              <a:rPr lang="zh-CN" altLang="en-US" smtClean="0"/>
              <a:t>表数据后，数据库自动触发去更新</a:t>
            </a:r>
            <a:r>
              <a:rPr lang="en-US" altLang="zh-CN" smtClean="0"/>
              <a:t>B</a:t>
            </a:r>
            <a:r>
              <a:rPr lang="zh-CN" altLang="en-US" smtClean="0"/>
              <a:t>表数据。但是触发器的代价就是会造成数据库压力</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图片来源地址： </a:t>
            </a:r>
            <a:r>
              <a:rPr lang="en-US" altLang="zh-CN" smtClean="0">
                <a:hlinkClick r:id="rId3"/>
              </a:rPr>
              <a:t>http://3ms.huawei.com/multimedia/docMaintain/mmMaintain.do?method=showMMDetail&amp;f_id=img201909300156</a:t>
            </a:r>
            <a:endParaRPr lang="zh-CN" altLang="en-US" smtClean="0"/>
          </a:p>
          <a:p>
            <a:endParaRPr lang="en-US" altLang="zh-CN" smtClean="0"/>
          </a:p>
          <a:p>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从本页开始，后面介绍的都是物理化建模过程中所要做的工作。</a:t>
            </a:r>
            <a:endParaRPr lang="en-US" altLang="zh-CN" smtClean="0"/>
          </a:p>
          <a:p>
            <a:r>
              <a:rPr lang="zh-CN" altLang="en-US" smtClean="0"/>
              <a:t>建立命名规范</a:t>
            </a:r>
            <a:r>
              <a:rPr lang="en-US" altLang="zh-CN" smtClean="0"/>
              <a:t>-&gt;</a:t>
            </a:r>
            <a:r>
              <a:rPr lang="zh-CN" altLang="en-US" smtClean="0"/>
              <a:t>表的物理化工作</a:t>
            </a:r>
            <a:r>
              <a:rPr lang="en-US" altLang="zh-CN" smtClean="0"/>
              <a:t>-&gt;</a:t>
            </a:r>
            <a:r>
              <a:rPr lang="zh-CN" altLang="en-US" smtClean="0"/>
              <a:t>字段物理化工作</a:t>
            </a:r>
            <a:r>
              <a:rPr lang="en-US" altLang="zh-CN" smtClean="0"/>
              <a:t>-&gt;</a:t>
            </a:r>
            <a:r>
              <a:rPr lang="zh-CN" altLang="en-US" smtClean="0"/>
              <a:t>索引的物理化</a:t>
            </a:r>
            <a:r>
              <a:rPr lang="en-US" altLang="zh-CN" smtClean="0"/>
              <a:t>-&gt;</a:t>
            </a:r>
            <a:r>
              <a:rPr lang="zh-CN" altLang="en-US" smtClean="0"/>
              <a:t>其他工作</a:t>
            </a:r>
            <a:endParaRPr lang="en-US" altLang="zh-CN" smtClean="0"/>
          </a:p>
          <a:p>
            <a:r>
              <a:rPr lang="zh-CN" altLang="en-US" smtClean="0"/>
              <a:t>物理特性，一般是指的对大小写敏感，表名的长度限制。例如在</a:t>
            </a:r>
            <a:r>
              <a:rPr lang="en-US" altLang="zh-CN" smtClean="0"/>
              <a:t>DWS</a:t>
            </a:r>
            <a:r>
              <a:rPr lang="zh-CN" altLang="en-US" smtClean="0"/>
              <a:t>里面，不能超过</a:t>
            </a:r>
            <a:r>
              <a:rPr lang="en-US" altLang="zh-CN" smtClean="0"/>
              <a:t>63</a:t>
            </a:r>
            <a:r>
              <a:rPr lang="zh-CN" altLang="en-US" smtClean="0"/>
              <a:t>个字符</a:t>
            </a:r>
            <a:endParaRPr lang="en-US" altLang="zh-CN" smtClean="0"/>
          </a:p>
          <a:p>
            <a:r>
              <a:rPr lang="zh-CN" altLang="en-US" smtClean="0"/>
              <a:t>使用数据库的保留关键字可能在语法层面上可以通过，但是给后续的运维工作及其他自动化管理工作以及未来的系统升级带来不可控的风险</a:t>
            </a:r>
            <a:endParaRPr lang="en-US" altLang="zh-CN" smtClean="0"/>
          </a:p>
          <a:p>
            <a:r>
              <a:rPr lang="zh-CN" altLang="en-US" smtClean="0"/>
              <a:t>一般数据库对象名在物理层面上在实现的时候是大小写不敏感的。所以不要使用双引号的特殊用法来强制区分大小写</a:t>
            </a:r>
            <a:endParaRPr lang="en-US" altLang="zh-CN" dirty="0" smtClean="0"/>
          </a:p>
        </p:txBody>
      </p:sp>
      <p:sp>
        <p:nvSpPr>
          <p:cNvPr id="4" name="幻灯片图像占位符 3"/>
          <p:cNvSpPr>
            <a:spLocks noGrp="1" noRot="1" noChangeAspect="1"/>
          </p:cNvSpPr>
          <p:nvPr>
            <p:ph type="sldImg"/>
          </p:nvPr>
        </p:nvSpPr>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这里仅仅是举例，也不是行业标准，还有其他对象，凡是在项目或应用中出现的对象，都应该建立物理命名规范。</a:t>
            </a:r>
            <a:endParaRPr lang="en-US" altLang="zh-CN" smtClean="0"/>
          </a:p>
          <a:p>
            <a:r>
              <a:rPr lang="zh-CN" altLang="en-US" smtClean="0"/>
              <a:t>而具体的命名规则，根据项目情况的不同自行制定统一标准即可。</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这里的物理化操作也只是一部分工作，并不能涵盖所有的物理化工作</a:t>
            </a:r>
            <a:endParaRPr lang="en-US" altLang="zh-CN" smtClean="0"/>
          </a:p>
          <a:p>
            <a:r>
              <a:rPr lang="zh-CN" altLang="en-US" smtClean="0"/>
              <a:t>对于分区表，应该对于大表才进行分区，另外分区粒度也不是越细越多就好。比如日期分区，不是直接按日期分区。如果查询一般都知道按月汇总和按月查询的情况，那么只要分区到月份的程度就足够了。</a:t>
            </a:r>
            <a:endParaRPr lang="en-US" altLang="zh-CN" smtClean="0"/>
          </a:p>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高效数据类型：一般来说整型数据运算</a:t>
            </a:r>
            <a:r>
              <a:rPr lang="en-US" altLang="zh-CN" smtClean="0"/>
              <a:t>(</a:t>
            </a:r>
            <a:r>
              <a:rPr lang="zh-CN" altLang="en-US" smtClean="0"/>
              <a:t>包括</a:t>
            </a:r>
            <a:r>
              <a:rPr lang="en-US" altLang="zh-CN" smtClean="0"/>
              <a:t>=</a:t>
            </a:r>
            <a:r>
              <a:rPr lang="zh-CN" altLang="en-US" smtClean="0"/>
              <a:t>、＞、＜、≧、≦、≠等常规的比较运算，以及</a:t>
            </a:r>
            <a:r>
              <a:rPr lang="en-US" altLang="zh-CN" smtClean="0"/>
              <a:t>group by)</a:t>
            </a:r>
            <a:r>
              <a:rPr lang="zh-CN" altLang="en-US" smtClean="0"/>
              <a:t>的效率比字符串、浮点数要高</a:t>
            </a:r>
            <a:endParaRPr lang="en-US" altLang="zh-CN" smtClean="0"/>
          </a:p>
          <a:p>
            <a:r>
              <a:rPr lang="zh-CN" altLang="en-US" smtClean="0"/>
              <a:t>但是前提是数据类型必须符合业务上的值域要求，比如业务背景是金额字段，有小数，那就不能因为追求效率而强制使用整数</a:t>
            </a:r>
            <a:endParaRPr lang="en-US" altLang="zh-CN" smtClean="0"/>
          </a:p>
          <a:p>
            <a:r>
              <a:rPr lang="zh-CN" altLang="en-US" smtClean="0"/>
              <a:t>思考讨论：某个标识类字段取值为</a:t>
            </a:r>
            <a:r>
              <a:rPr lang="en-US" altLang="zh-CN" smtClean="0"/>
              <a:t>0,1</a:t>
            </a:r>
            <a:r>
              <a:rPr lang="zh-CN" altLang="en-US" smtClean="0"/>
              <a:t>。如果给这个字段设定数据类型，哪种合适？</a:t>
            </a:r>
            <a:r>
              <a:rPr lang="en-US" altLang="zh-CN" smtClean="0"/>
              <a:t>CHAR(1)</a:t>
            </a:r>
            <a:r>
              <a:rPr lang="zh-CN" altLang="en-US" smtClean="0"/>
              <a:t>、</a:t>
            </a:r>
            <a:r>
              <a:rPr lang="en-US" altLang="zh-CN" smtClean="0"/>
              <a:t>VARCHAR(1)</a:t>
            </a:r>
            <a:r>
              <a:rPr lang="zh-CN" altLang="en-US" smtClean="0"/>
              <a:t>、</a:t>
            </a:r>
            <a:r>
              <a:rPr lang="en-US" altLang="zh-CN" smtClean="0"/>
              <a:t>SMALLINT</a:t>
            </a:r>
            <a:r>
              <a:rPr lang="zh-CN" altLang="en-US" smtClean="0"/>
              <a:t>、</a:t>
            </a:r>
            <a:r>
              <a:rPr lang="en-US" altLang="zh-CN" smtClean="0"/>
              <a:t>TINYINT</a:t>
            </a:r>
            <a:r>
              <a:rPr lang="zh-CN" altLang="en-US" smtClean="0"/>
              <a:t>。</a:t>
            </a:r>
            <a:endParaRPr lang="en-US" altLang="zh-CN" smtClean="0"/>
          </a:p>
          <a:p>
            <a:r>
              <a:rPr lang="zh-CN" altLang="en-US" smtClean="0"/>
              <a:t>整形数据相对于字符串来说是高效类型，</a:t>
            </a:r>
            <a:r>
              <a:rPr lang="en-US" altLang="zh-CN" smtClean="0"/>
              <a:t>Tinyint</a:t>
            </a:r>
            <a:r>
              <a:rPr lang="zh-CN" altLang="en-US" smtClean="0"/>
              <a:t>只占用</a:t>
            </a:r>
            <a:r>
              <a:rPr lang="en-US" altLang="zh-CN" smtClean="0"/>
              <a:t>1</a:t>
            </a:r>
            <a:r>
              <a:rPr lang="zh-CN" altLang="en-US" smtClean="0"/>
              <a:t>个字节，取值范围是</a:t>
            </a:r>
            <a:r>
              <a:rPr lang="en-US" altLang="zh-CN" smtClean="0"/>
              <a:t>0~255, </a:t>
            </a:r>
            <a:r>
              <a:rPr lang="zh-CN" altLang="en-US" smtClean="0"/>
              <a:t>效率最高。但是是</a:t>
            </a:r>
            <a:r>
              <a:rPr lang="en-US" altLang="zh-CN" smtClean="0"/>
              <a:t>Gaussdb</a:t>
            </a:r>
            <a:r>
              <a:rPr lang="zh-CN" altLang="en-US" smtClean="0"/>
              <a:t>自有的数据类型</a:t>
            </a:r>
            <a:endParaRPr lang="zh-CN" altLang="en-US" smtClean="0"/>
          </a:p>
          <a:p>
            <a:r>
              <a:rPr lang="zh-CN" altLang="en-US" smtClean="0"/>
              <a:t>目前</a:t>
            </a:r>
            <a:r>
              <a:rPr lang="en-US" altLang="zh-CN" smtClean="0"/>
              <a:t>Gaussdb</a:t>
            </a:r>
            <a:r>
              <a:rPr lang="zh-CN" altLang="en-US" smtClean="0"/>
              <a:t>的</a:t>
            </a:r>
            <a:r>
              <a:rPr lang="en-US" altLang="zh-CN" smtClean="0"/>
              <a:t>ODBC</a:t>
            </a:r>
            <a:r>
              <a:rPr lang="zh-CN" altLang="en-US" smtClean="0"/>
              <a:t>是开源</a:t>
            </a:r>
            <a:r>
              <a:rPr lang="en-US" altLang="zh-CN" smtClean="0"/>
              <a:t>odbc</a:t>
            </a:r>
            <a:r>
              <a:rPr lang="zh-CN" altLang="en-US" smtClean="0"/>
              <a:t>驱动，对</a:t>
            </a:r>
            <a:r>
              <a:rPr lang="en-US" altLang="zh-CN" smtClean="0"/>
              <a:t>tinydb</a:t>
            </a:r>
            <a:r>
              <a:rPr lang="zh-CN" altLang="en-US" smtClean="0"/>
              <a:t>的兼容性会有问题</a:t>
            </a:r>
            <a:endParaRPr lang="zh-CN" altLang="en-US" smtClean="0"/>
          </a:p>
          <a:p>
            <a:r>
              <a:rPr lang="en-US" altLang="zh-CN" smtClean="0"/>
              <a:t>Smallint</a:t>
            </a:r>
            <a:r>
              <a:rPr lang="zh-CN" altLang="en-US" smtClean="0"/>
              <a:t>占用</a:t>
            </a:r>
            <a:r>
              <a:rPr lang="en-US" altLang="zh-CN" smtClean="0"/>
              <a:t>2</a:t>
            </a:r>
            <a:r>
              <a:rPr lang="zh-CN" altLang="en-US" smtClean="0"/>
              <a:t>个字节，取值范围是</a:t>
            </a:r>
            <a:r>
              <a:rPr lang="en-US" altLang="zh-CN" smtClean="0"/>
              <a:t>-32768~32767</a:t>
            </a:r>
            <a:r>
              <a:rPr lang="zh-CN" altLang="en-US" smtClean="0"/>
              <a:t>，高效，但是该字段未来也只能使用数字，不能使用</a:t>
            </a:r>
            <a:r>
              <a:rPr lang="en-US" altLang="zh-CN" smtClean="0"/>
              <a:t>abc</a:t>
            </a:r>
            <a:r>
              <a:rPr lang="zh-CN" altLang="en-US" smtClean="0"/>
              <a:t>这种字符扩充</a:t>
            </a:r>
            <a:endParaRPr lang="zh-CN" altLang="en-US" smtClean="0"/>
          </a:p>
          <a:p>
            <a:r>
              <a:rPr lang="en-US" altLang="zh-CN" smtClean="0"/>
              <a:t>int</a:t>
            </a:r>
            <a:r>
              <a:rPr lang="zh-CN" altLang="en-US" smtClean="0"/>
              <a:t>占用</a:t>
            </a:r>
            <a:r>
              <a:rPr lang="en-US" altLang="zh-CN" smtClean="0"/>
              <a:t>4</a:t>
            </a:r>
            <a:r>
              <a:rPr lang="zh-CN" altLang="en-US" smtClean="0"/>
              <a:t>个字节，取值范围是</a:t>
            </a:r>
            <a:r>
              <a:rPr lang="en-US" altLang="zh-CN" smtClean="0"/>
              <a:t>-2,147,483,648 ~ +2,147,483,647</a:t>
            </a:r>
            <a:r>
              <a:rPr lang="zh-CN" altLang="en-US" smtClean="0"/>
              <a:t>，</a:t>
            </a:r>
            <a:r>
              <a:rPr lang="en-US" altLang="zh-CN" smtClean="0"/>
              <a:t>int</a:t>
            </a:r>
            <a:r>
              <a:rPr lang="zh-CN" altLang="en-US" smtClean="0"/>
              <a:t>占用</a:t>
            </a:r>
            <a:r>
              <a:rPr lang="en-US" altLang="zh-CN" smtClean="0"/>
              <a:t>8</a:t>
            </a:r>
            <a:r>
              <a:rPr lang="zh-CN" altLang="en-US" smtClean="0"/>
              <a:t>个字节，取值范围是</a:t>
            </a:r>
            <a:r>
              <a:rPr lang="en-US" altLang="zh-CN" smtClean="0"/>
              <a:t>-9 223 372 036 854 775 808 〜 9 223 372 036 854 775 807</a:t>
            </a:r>
            <a:endParaRPr lang="en-US" altLang="zh-CN" smtClean="0"/>
          </a:p>
          <a:p>
            <a:r>
              <a:rPr lang="en-US" altLang="zh-CN" smtClean="0"/>
              <a:t>Char(1) </a:t>
            </a:r>
            <a:r>
              <a:rPr lang="zh-CN" altLang="en-US" smtClean="0"/>
              <a:t>占用</a:t>
            </a:r>
            <a:r>
              <a:rPr lang="en-US" altLang="zh-CN" smtClean="0"/>
              <a:t>1</a:t>
            </a:r>
            <a:r>
              <a:rPr lang="zh-CN" altLang="en-US" smtClean="0"/>
              <a:t>个字节，相对效率低于整数，但是一个字符</a:t>
            </a:r>
            <a:r>
              <a:rPr lang="en-US" altLang="zh-CN" smtClean="0"/>
              <a:t>0~9</a:t>
            </a:r>
            <a:r>
              <a:rPr lang="zh-CN" altLang="en-US" smtClean="0"/>
              <a:t>，</a:t>
            </a:r>
            <a:r>
              <a:rPr lang="en-US" altLang="zh-CN" smtClean="0"/>
              <a:t>A-Z</a:t>
            </a:r>
            <a:r>
              <a:rPr lang="zh-CN" altLang="en-US" smtClean="0"/>
              <a:t>都可以使用。</a:t>
            </a:r>
            <a:endParaRPr lang="zh-CN" altLang="en-US" smtClean="0"/>
          </a:p>
          <a:p>
            <a:r>
              <a:rPr lang="en-US" altLang="zh-CN" smtClean="0"/>
              <a:t>VARCHAR</a:t>
            </a:r>
            <a:r>
              <a:rPr lang="zh-CN" altLang="en-US" smtClean="0"/>
              <a:t>（</a:t>
            </a:r>
            <a:r>
              <a:rPr lang="en-US" altLang="zh-CN" smtClean="0"/>
              <a:t>1</a:t>
            </a:r>
            <a:r>
              <a:rPr lang="zh-CN" altLang="en-US" smtClean="0"/>
              <a:t>），因为有引导字符，至少也要</a:t>
            </a:r>
            <a:r>
              <a:rPr lang="en-US" altLang="zh-CN" smtClean="0"/>
              <a:t>3</a:t>
            </a:r>
            <a:r>
              <a:rPr lang="zh-CN" altLang="en-US" smtClean="0"/>
              <a:t>个字符以上</a:t>
            </a:r>
            <a:endParaRPr lang="zh-CN" altLang="en-US" smtClean="0"/>
          </a:p>
          <a:p>
            <a:r>
              <a:rPr lang="zh-CN" altLang="en-US" smtClean="0"/>
              <a:t>所以没有绝对的标准，根据实际场景来决定即可</a:t>
            </a:r>
            <a:endParaRPr lang="zh-CN" altLang="en-US" smtClean="0"/>
          </a:p>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检查约束对</a:t>
            </a:r>
            <a:r>
              <a:rPr lang="en-US" altLang="zh-CN" smtClean="0"/>
              <a:t>100</a:t>
            </a:r>
            <a:r>
              <a:rPr lang="zh-CN" altLang="en-US" smtClean="0"/>
              <a:t>的整体影响不大，</a:t>
            </a:r>
            <a:r>
              <a:rPr lang="en-US" altLang="zh-CN" smtClean="0"/>
              <a:t>TP</a:t>
            </a:r>
            <a:r>
              <a:rPr lang="zh-CN" altLang="en-US" smtClean="0"/>
              <a:t>系统，部分数据因为约束不满足，无法插入可以记录这些失败信息，转而通过其他方式处理。但是</a:t>
            </a:r>
            <a:r>
              <a:rPr lang="en-US" altLang="zh-CN" smtClean="0"/>
              <a:t>200</a:t>
            </a:r>
            <a:r>
              <a:rPr lang="zh-CN" altLang="en-US" smtClean="0"/>
              <a:t>系统，会影响整个作业加工体系，相对来说，影响更大。</a:t>
            </a:r>
            <a:endParaRPr lang="en-US" altLang="zh-CN" smtClean="0"/>
          </a:p>
          <a:p>
            <a:pPr lvl="0"/>
            <a:r>
              <a:rPr lang="zh-CN" altLang="en-US" smtClean="0"/>
              <a:t>对于</a:t>
            </a:r>
            <a:r>
              <a:rPr lang="en-US" altLang="zh-CN" smtClean="0"/>
              <a:t>OLAP</a:t>
            </a:r>
            <a:r>
              <a:rPr lang="zh-CN" altLang="en-US" smtClean="0"/>
              <a:t>系统，大数据量的运算加工因为某些数据记录不符合检查约束会导致整个</a:t>
            </a:r>
            <a:r>
              <a:rPr lang="en-US" altLang="zh-CN" smtClean="0"/>
              <a:t>sql</a:t>
            </a:r>
            <a:r>
              <a:rPr lang="zh-CN" altLang="en-US" smtClean="0"/>
              <a:t>语句或是作业的失败，从而影响整体仓库的数据加工作业。</a:t>
            </a:r>
            <a:endParaRPr lang="en-US" altLang="zh-CN" smtClean="0"/>
          </a:p>
          <a:p>
            <a:pPr lvl="0"/>
            <a:r>
              <a:rPr lang="zh-CN" altLang="en-US" smtClean="0"/>
              <a:t>所以在</a:t>
            </a:r>
            <a:r>
              <a:rPr lang="en-US" altLang="zh-CN" smtClean="0"/>
              <a:t>OLAP</a:t>
            </a:r>
            <a:r>
              <a:rPr lang="zh-CN" altLang="en-US" smtClean="0"/>
              <a:t>系统里面，局部数据的数据质量尽量通过数据应用程序来进行约束，不在物理的表和字段上增加约束。</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上面的场景是可以，而不是必须，</a:t>
            </a:r>
            <a:endParaRPr lang="en-US" altLang="zh-CN" smtClean="0"/>
          </a:p>
          <a:p>
            <a:r>
              <a:rPr lang="zh-CN" altLang="en-US" smtClean="0"/>
              <a:t>增加了索引是否能使用索引有</a:t>
            </a:r>
            <a:r>
              <a:rPr lang="en-US" altLang="zh-CN" smtClean="0"/>
              <a:t>DB</a:t>
            </a:r>
            <a:r>
              <a:rPr lang="zh-CN" altLang="en-US" smtClean="0"/>
              <a:t>系统自行判断，当索引更快，代价更小就会使用</a:t>
            </a:r>
            <a:endParaRPr lang="en-US" altLang="zh-CN" smtClean="0"/>
          </a:p>
          <a:p>
            <a:r>
              <a:rPr lang="zh-CN" altLang="en-US" smtClean="0"/>
              <a:t>在经常需要搜索查询的列上创建索引，可以加快搜索的速度。</a:t>
            </a:r>
            <a:endParaRPr lang="zh-CN" altLang="en-US" smtClean="0"/>
          </a:p>
          <a:p>
            <a:r>
              <a:rPr lang="zh-CN" altLang="en-US" smtClean="0"/>
              <a:t>在作为主键的列上创建索引，强制该列的唯一性和组织表中数据的排列结构。</a:t>
            </a:r>
            <a:endParaRPr lang="zh-CN" altLang="en-US" smtClean="0"/>
          </a:p>
          <a:p>
            <a:r>
              <a:rPr lang="zh-CN" altLang="en-US" smtClean="0"/>
              <a:t>在经常使用连接的列上创建索引，这些列主要是一些外键，可以加快连接的速度。</a:t>
            </a:r>
            <a:endParaRPr lang="zh-CN" altLang="en-US" smtClean="0"/>
          </a:p>
          <a:p>
            <a:r>
              <a:rPr lang="zh-CN" altLang="en-US" smtClean="0"/>
              <a:t>在经常需要根据范围进行搜索的列上创建索引，因为索引已经排序，其指定的范围是连续的。</a:t>
            </a:r>
            <a:endParaRPr lang="zh-CN" altLang="en-US" smtClean="0"/>
          </a:p>
          <a:p>
            <a:r>
              <a:rPr lang="zh-CN" altLang="en-US" smtClean="0"/>
              <a:t>在经常需要排序的列上创建索引，因为索引已经排序，这样查询可以利用索引的排序，加快排序查询时间。</a:t>
            </a:r>
            <a:endParaRPr lang="en-US" altLang="zh-CN" smtClean="0"/>
          </a:p>
          <a:p>
            <a:r>
              <a:rPr lang="zh-CN" altLang="en-US" smtClean="0"/>
              <a:t>在经常使用</a:t>
            </a:r>
            <a:r>
              <a:rPr lang="en-US" altLang="zh-CN" smtClean="0"/>
              <a:t>WHERE</a:t>
            </a:r>
            <a:r>
              <a:rPr lang="zh-CN" altLang="en-US" smtClean="0"/>
              <a:t>子句的列上创建索引，加快条件的判断速度。</a:t>
            </a:r>
            <a:endParaRPr lang="en-US" altLang="zh-CN" smtClean="0"/>
          </a:p>
          <a:p>
            <a:r>
              <a:rPr lang="zh-CN" altLang="en-US" smtClean="0"/>
              <a:t>上面</a:t>
            </a:r>
            <a:r>
              <a:rPr lang="en-US" altLang="zh-CN" smtClean="0"/>
              <a:t>6</a:t>
            </a:r>
            <a:r>
              <a:rPr lang="zh-CN" altLang="en-US" smtClean="0"/>
              <a:t>条建议，摘自</a:t>
            </a:r>
            <a:r>
              <a:rPr lang="en-US" altLang="zh-CN" smtClean="0"/>
              <a:t>GaussDB 200  </a:t>
            </a:r>
            <a:r>
              <a:rPr lang="zh-CN" altLang="en-US" smtClean="0"/>
              <a:t>产品文档，是较为通用的情况，对于</a:t>
            </a:r>
            <a:r>
              <a:rPr lang="en-US" altLang="zh-CN" smtClean="0"/>
              <a:t>100</a:t>
            </a:r>
            <a:r>
              <a:rPr lang="zh-CN" altLang="en-US" smtClean="0"/>
              <a:t>也适用</a:t>
            </a:r>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这里也只是列举一些情况，还有很多方法需要在具体的项目中实践。</a:t>
            </a:r>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感兴趣的学员可以自行寻找相关软件，进行使用。</a:t>
            </a:r>
            <a:endParaRPr lang="en-US" altLang="zh-CN" smtClean="0"/>
          </a:p>
          <a:p>
            <a:r>
              <a:rPr lang="en-US" altLang="zh-CN" smtClean="0"/>
              <a:t>ERWin </a:t>
            </a:r>
            <a:r>
              <a:rPr lang="zh-CN" altLang="en-US" smtClean="0"/>
              <a:t>的全称是</a:t>
            </a:r>
            <a:r>
              <a:rPr lang="en-US" altLang="zh-CN" smtClean="0"/>
              <a:t>ERwin Data Modeler</a:t>
            </a:r>
            <a:r>
              <a:rPr lang="zh-CN" altLang="en-US" smtClean="0"/>
              <a:t>，是</a:t>
            </a:r>
            <a:r>
              <a:rPr lang="en-US" altLang="zh-CN" smtClean="0"/>
              <a:t>CA</a:t>
            </a:r>
            <a:r>
              <a:rPr lang="zh-CN" altLang="en-US" smtClean="0"/>
              <a:t>公司的数据建模工具。支持各主流数据库系统。</a:t>
            </a:r>
            <a:r>
              <a:rPr lang="en-US" altLang="zh-CN" smtClean="0"/>
              <a:t>ERwin</a:t>
            </a:r>
            <a:r>
              <a:rPr lang="zh-CN" altLang="en-US" smtClean="0"/>
              <a:t>数据建模市场占有率第一的产品，市场占有率</a:t>
            </a:r>
            <a:r>
              <a:rPr lang="en-US" altLang="zh-CN" smtClean="0"/>
              <a:t>33%</a:t>
            </a:r>
            <a:endParaRPr lang="en-US" altLang="zh-CN" smtClean="0"/>
          </a:p>
          <a:p>
            <a:r>
              <a:rPr lang="en-US" altLang="zh-CN" smtClean="0"/>
              <a:t>PowerDesigner</a:t>
            </a:r>
            <a:r>
              <a:rPr lang="zh-CN" altLang="en-US" smtClean="0"/>
              <a:t>是</a:t>
            </a:r>
            <a:r>
              <a:rPr lang="en-US" altLang="zh-CN" smtClean="0"/>
              <a:t>SAP</a:t>
            </a:r>
            <a:r>
              <a:rPr lang="zh-CN" altLang="en-US" smtClean="0"/>
              <a:t>的企业建模和设计解决方案，采用模型驱动方法，将业务与</a:t>
            </a:r>
            <a:r>
              <a:rPr lang="en-US" altLang="zh-CN" smtClean="0"/>
              <a:t>IT</a:t>
            </a:r>
            <a:r>
              <a:rPr lang="zh-CN" altLang="en-US" smtClean="0"/>
              <a:t>结合起来，可帮助部署有效的企业体系架构，并为研发生命周期管理提供强大的分析与设计技术。</a:t>
            </a:r>
            <a:r>
              <a:rPr lang="en-US" altLang="zh-CN" smtClean="0"/>
              <a:t>PowerDesigner</a:t>
            </a:r>
            <a:r>
              <a:rPr lang="zh-CN" altLang="en-US" smtClean="0"/>
              <a:t>独具匠心地将多种标准数据建模技术（</a:t>
            </a:r>
            <a:r>
              <a:rPr lang="en-US" altLang="zh-CN" smtClean="0"/>
              <a:t>UML</a:t>
            </a:r>
            <a:r>
              <a:rPr lang="zh-CN" altLang="en-US" smtClean="0"/>
              <a:t>、业务流程建模以及市场领先的数据建模）集成一体，并与 </a:t>
            </a:r>
            <a:r>
              <a:rPr lang="en-US" altLang="zh-CN" smtClean="0"/>
              <a:t>.NET</a:t>
            </a:r>
            <a:r>
              <a:rPr lang="zh-CN" altLang="en-US" smtClean="0"/>
              <a:t>、</a:t>
            </a:r>
            <a:r>
              <a:rPr lang="en-US" altLang="zh-CN" smtClean="0"/>
              <a:t>WorkSpace</a:t>
            </a:r>
            <a:r>
              <a:rPr lang="zh-CN" altLang="en-US" smtClean="0"/>
              <a:t>、</a:t>
            </a:r>
            <a:r>
              <a:rPr lang="en-US" altLang="zh-CN" smtClean="0"/>
              <a:t>PowerBuilder</a:t>
            </a:r>
            <a:r>
              <a:rPr lang="zh-CN" altLang="en-US" smtClean="0"/>
              <a:t>、</a:t>
            </a:r>
            <a:r>
              <a:rPr lang="en-US" altLang="zh-CN" smtClean="0"/>
              <a:t>Java™</a:t>
            </a:r>
            <a:r>
              <a:rPr lang="zh-CN" altLang="en-US" smtClean="0"/>
              <a:t>、</a:t>
            </a:r>
            <a:r>
              <a:rPr lang="en-US" altLang="zh-CN" smtClean="0"/>
              <a:t>Eclipse </a:t>
            </a:r>
            <a:r>
              <a:rPr lang="zh-CN" altLang="en-US" smtClean="0"/>
              <a:t>等主流开发平台集成起来，从而为传统的软件开发周期管理提供业务分析和规范的数据库设计解决方案。</a:t>
            </a:r>
            <a:endParaRPr lang="en-US" altLang="zh-CN" smtClean="0"/>
          </a:p>
          <a:p>
            <a:r>
              <a:rPr lang="en-US" altLang="zh-CN" smtClean="0"/>
              <a:t>ER/Studio</a:t>
            </a:r>
            <a:r>
              <a:rPr lang="zh-CN" altLang="en-US" smtClean="0"/>
              <a:t>是一套</a:t>
            </a:r>
            <a:r>
              <a:rPr lang="zh-CN" altLang="en-US" smtClean="0">
                <a:hlinkClick r:id="rId3"/>
              </a:rPr>
              <a:t>模型驱动</a:t>
            </a:r>
            <a:r>
              <a:rPr lang="zh-CN" altLang="en-US" smtClean="0"/>
              <a:t>的</a:t>
            </a:r>
            <a:r>
              <a:rPr lang="zh-CN" altLang="en-US" smtClean="0">
                <a:hlinkClick r:id="rId4"/>
              </a:rPr>
              <a:t>数据</a:t>
            </a:r>
            <a:r>
              <a:rPr lang="zh-CN" altLang="en-US" smtClean="0"/>
              <a:t>结构管理和</a:t>
            </a:r>
            <a:r>
              <a:rPr lang="zh-CN" altLang="en-US" smtClean="0">
                <a:hlinkClick r:id="rId5"/>
              </a:rPr>
              <a:t>数据库设计</a:t>
            </a:r>
            <a:r>
              <a:rPr lang="zh-CN" altLang="en-US" smtClean="0"/>
              <a:t>产品，帮助企业发现、重用和文档化数据资产。通过可回归的数据库支持，使数据结构具备完全地</a:t>
            </a:r>
            <a:r>
              <a:rPr lang="zh-CN" altLang="en-US" smtClean="0">
                <a:hlinkClick r:id="rId6"/>
              </a:rPr>
              <a:t>分析</a:t>
            </a:r>
            <a:r>
              <a:rPr lang="zh-CN" altLang="en-US" smtClean="0"/>
              <a:t>已有数据源的能力，并根据业务需求设计和实现高质量的</a:t>
            </a:r>
            <a:r>
              <a:rPr lang="zh-CN" altLang="en-US" smtClean="0">
                <a:hlinkClick r:id="rId7"/>
              </a:rPr>
              <a:t>数据库结构</a:t>
            </a:r>
            <a:r>
              <a:rPr lang="zh-CN" altLang="en-US" smtClean="0"/>
              <a:t>。易读的</a:t>
            </a:r>
            <a:r>
              <a:rPr lang="zh-CN" altLang="en-US" smtClean="0">
                <a:hlinkClick r:id="rId8"/>
              </a:rPr>
              <a:t>可视化</a:t>
            </a:r>
            <a:r>
              <a:rPr lang="zh-CN" altLang="en-US" smtClean="0"/>
              <a:t>数据结构加强了</a:t>
            </a:r>
            <a:r>
              <a:rPr lang="zh-CN" altLang="en-US" smtClean="0">
                <a:hlinkClick r:id="rId9"/>
              </a:rPr>
              <a:t>业务分析</a:t>
            </a:r>
            <a:r>
              <a:rPr lang="zh-CN" altLang="en-US" smtClean="0"/>
              <a:t>人。</a:t>
            </a:r>
            <a:r>
              <a:rPr lang="en-US" altLang="zh-CN" smtClean="0"/>
              <a:t>.</a:t>
            </a:r>
            <a:r>
              <a:rPr lang="zh-CN" altLang="en-US" smtClean="0"/>
              <a:t>员和应用开发人员之间工作</a:t>
            </a:r>
            <a:r>
              <a:rPr lang="zh-CN" altLang="en-US" smtClean="0">
                <a:hlinkClick r:id="rId10"/>
              </a:rPr>
              <a:t>沟通</a:t>
            </a:r>
            <a:r>
              <a:rPr lang="zh-CN" altLang="en-US" smtClean="0"/>
              <a:t>的能力。</a:t>
            </a:r>
            <a:r>
              <a:rPr lang="en-US" altLang="zh-CN" smtClean="0"/>
              <a:t>ER/Studio Enterprise </a:t>
            </a:r>
            <a:r>
              <a:rPr lang="zh-CN" altLang="en-US" smtClean="0"/>
              <a:t>更能够使企业和任务团队通过中心</a:t>
            </a:r>
            <a:r>
              <a:rPr lang="zh-CN" altLang="en-US" smtClean="0">
                <a:hlinkClick r:id="rId11"/>
              </a:rPr>
              <a:t>资源</a:t>
            </a:r>
            <a:r>
              <a:rPr lang="zh-CN" altLang="en-US" smtClean="0"/>
              <a:t>库展开协作</a:t>
            </a:r>
            <a:endParaRPr lang="en-US" altLang="zh-CN" smtClean="0"/>
          </a:p>
          <a:p>
            <a:r>
              <a:rPr lang="en-US" altLang="zh-CN" smtClean="0"/>
              <a:t>dbeaver</a:t>
            </a:r>
            <a:r>
              <a:rPr lang="zh-CN" altLang="en-US" smtClean="0"/>
              <a:t>是免费和开源（</a:t>
            </a:r>
            <a:r>
              <a:rPr lang="en-US" altLang="zh-CN" smtClean="0">
                <a:hlinkClick r:id="rId12"/>
              </a:rPr>
              <a:t>GPL</a:t>
            </a:r>
            <a:r>
              <a:rPr lang="zh-CN" altLang="en-US" smtClean="0"/>
              <a:t>）为开发人员和</a:t>
            </a:r>
            <a:r>
              <a:rPr lang="zh-CN" altLang="en-US" smtClean="0">
                <a:hlinkClick r:id="rId13"/>
              </a:rPr>
              <a:t>数据库管理员</a:t>
            </a:r>
            <a:r>
              <a:rPr lang="zh-CN" altLang="en-US" smtClean="0"/>
              <a:t>通用数据库工具。</a:t>
            </a:r>
            <a:endParaRPr lang="en-US" altLang="zh-CN" smtClean="0"/>
          </a:p>
          <a:p>
            <a:r>
              <a:rPr lang="en-US" altLang="zh-CN" smtClean="0"/>
              <a:t>pgModeler </a:t>
            </a:r>
            <a:r>
              <a:rPr lang="zh-CN" altLang="en-US" smtClean="0"/>
              <a:t>是 </a:t>
            </a:r>
            <a:r>
              <a:rPr lang="en-US" altLang="zh-CN" smtClean="0"/>
              <a:t>PostgreSQL </a:t>
            </a:r>
            <a:r>
              <a:rPr lang="zh-CN" altLang="en-US" smtClean="0"/>
              <a:t>数据库专用的建模工具，使用 </a:t>
            </a:r>
            <a:r>
              <a:rPr lang="en-US" altLang="zh-CN" smtClean="0"/>
              <a:t>QT </a:t>
            </a:r>
            <a:r>
              <a:rPr lang="zh-CN" altLang="en-US" smtClean="0"/>
              <a:t>开发，支持 </a:t>
            </a:r>
            <a:r>
              <a:rPr lang="en-US" altLang="zh-CN" smtClean="0"/>
              <a:t>Windows</a:t>
            </a:r>
            <a:r>
              <a:rPr lang="zh-CN" altLang="en-US" smtClean="0"/>
              <a:t>、</a:t>
            </a:r>
            <a:r>
              <a:rPr lang="en-US" altLang="zh-CN" smtClean="0"/>
              <a:t>Linux </a:t>
            </a:r>
            <a:r>
              <a:rPr lang="zh-CN" altLang="en-US" smtClean="0"/>
              <a:t>和 </a:t>
            </a:r>
            <a:r>
              <a:rPr lang="en-US" altLang="zh-CN" smtClean="0"/>
              <a:t>OS X </a:t>
            </a:r>
            <a:r>
              <a:rPr lang="zh-CN" altLang="en-US" smtClean="0"/>
              <a:t>平台。使用经典的实体关系图表，包括 </a:t>
            </a:r>
            <a:r>
              <a:rPr lang="en-US" altLang="zh-CN" smtClean="0"/>
              <a:t>PostgreSQL </a:t>
            </a:r>
            <a:r>
              <a:rPr lang="zh-CN" altLang="en-US" smtClean="0"/>
              <a:t>专门的特性实现。</a:t>
            </a:r>
            <a:endParaRPr lang="en-US" altLang="zh-CN" dirty="0" smtClean="0"/>
          </a:p>
        </p:txBody>
      </p:sp>
      <p:sp>
        <p:nvSpPr>
          <p:cNvPr id="4" name="幻灯片图像占位符 3"/>
          <p:cNvSpPr>
            <a:spLocks noGrp="1" noRot="1" noChangeAspect="1"/>
          </p:cNvSpPr>
          <p:nvPr>
            <p:ph type="sldImg"/>
          </p:nvPr>
        </p:nvSpPr>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通过一个设计的场景来实际演示三范式模型建立的过程以及相应物理模型建模的主要思路。</a:t>
            </a:r>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图片来源地址： </a:t>
            </a:r>
            <a:r>
              <a:rPr lang="en-US" altLang="zh-CN" smtClean="0">
                <a:hlinkClick r:id="rId3"/>
              </a:rPr>
              <a:t>http://3ms.huawei.com/multimedia/docMaintain/mmMaintain.do?method=showMMDetail&amp;f_id=img201909270416</a:t>
            </a:r>
            <a:endParaRPr lang="en-US" altLang="zh-CN" smtClean="0"/>
          </a:p>
          <a:p>
            <a:pPr lvl="0"/>
            <a:r>
              <a:rPr lang="zh-CN" altLang="en-US" smtClean="0"/>
              <a:t>数据库设计的目标一定要设定有时间范围，无条件的目标会导致范围过大而失败</a:t>
            </a:r>
            <a:endParaRPr lang="en-US" altLang="zh-CN" smtClean="0"/>
          </a:p>
          <a:p>
            <a:r>
              <a:rPr lang="zh-CN" altLang="en-US" smtClean="0"/>
              <a:t>合理的制定数据库系统的目标是非常有挑战性的事情。目标过高过大，会导致无法实现。目标过小又无法让客户接受。</a:t>
            </a:r>
            <a:endParaRPr lang="en-US" altLang="zh-CN" smtClean="0"/>
          </a:p>
          <a:p>
            <a:r>
              <a:rPr lang="zh-CN" altLang="en-US" smtClean="0"/>
              <a:t>所以把目标份阶段，分级别进行合理规划，把建设过程形成可持续性发展的方案，最终实现用户的目标</a:t>
            </a:r>
            <a:endParaRPr lang="en-US" altLang="zh-CN"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场景客户下单购买设备，这是一个订单表的样例，客户股买设备后，订单里面填写相关信息。</a:t>
            </a:r>
            <a:endParaRPr lang="en-US" altLang="zh-CN" smtClean="0"/>
          </a:p>
          <a:p>
            <a:r>
              <a:rPr lang="zh-CN" altLang="en-US" smtClean="0"/>
              <a:t>根据这种订单样式，设计底层数据库的模型，</a:t>
            </a:r>
            <a:endParaRPr lang="en-US" altLang="zh-CN" smtClean="0"/>
          </a:p>
          <a:p>
            <a:pPr lvl="1"/>
            <a:r>
              <a:rPr lang="zh-CN" altLang="en-US" smtClean="0"/>
              <a:t>在数据库中记录相关的数据信息；</a:t>
            </a:r>
            <a:r>
              <a:rPr lang="en-US" altLang="zh-CN" smtClean="0"/>
              <a:t> </a:t>
            </a:r>
            <a:endParaRPr lang="en-US" altLang="zh-CN" smtClean="0"/>
          </a:p>
          <a:p>
            <a:pPr lvl="1"/>
            <a:r>
              <a:rPr lang="zh-CN" altLang="en-US" smtClean="0"/>
              <a:t>能够通过数据库系统查询到订单的相关信息；</a:t>
            </a:r>
            <a:endParaRPr lang="en-US" altLang="zh-CN" smtClean="0"/>
          </a:p>
          <a:p>
            <a:pPr lvl="1"/>
            <a:r>
              <a:rPr lang="zh-CN" altLang="en-US" smtClean="0"/>
              <a:t>能够做一些销售量的统计报表。</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可以提问，如果以提取出来的这些属性直接生成一个实体的话，符合第几范式？</a:t>
            </a:r>
            <a:endParaRPr lang="en-US" altLang="zh-CN" smtClean="0"/>
          </a:p>
          <a:p>
            <a:r>
              <a:rPr lang="zh-CN" altLang="en-US" smtClean="0"/>
              <a:t>答案：目前连第一范式都不符合。 因为有</a:t>
            </a:r>
            <a:r>
              <a:rPr lang="en-US" altLang="zh-CN" smtClean="0"/>
              <a:t>repeating group</a:t>
            </a:r>
            <a:r>
              <a:rPr lang="zh-CN" altLang="en-US" smtClean="0"/>
              <a:t>。</a:t>
            </a:r>
            <a:endParaRPr lang="en-US" altLang="zh-CN" smtClean="0"/>
          </a:p>
          <a:p>
            <a:r>
              <a:rPr lang="zh-CN" altLang="en-US" smtClean="0"/>
              <a:t>如果设计的表一下子涵盖所有信息，那么红色框的重复属性组，在实体中要反复出现多次。</a:t>
            </a:r>
            <a:endParaRPr lang="en-US" altLang="zh-CN" smtClean="0"/>
          </a:p>
          <a:p>
            <a:r>
              <a:rPr lang="zh-CN" altLang="en-US" smtClean="0"/>
              <a:t>比如（订单编号</a:t>
            </a:r>
            <a:r>
              <a:rPr lang="en-US" altLang="zh-CN" smtClean="0"/>
              <a:t>,</a:t>
            </a:r>
            <a:r>
              <a:rPr lang="zh-CN" altLang="en-US" smtClean="0"/>
              <a:t>订单日期</a:t>
            </a:r>
            <a:r>
              <a:rPr lang="en-US" altLang="zh-CN" smtClean="0"/>
              <a:t>,….,</a:t>
            </a:r>
            <a:r>
              <a:rPr lang="zh-CN" altLang="en-US" smtClean="0"/>
              <a:t>客户地址，部件编号</a:t>
            </a:r>
            <a:r>
              <a:rPr lang="en-US" altLang="zh-CN" smtClean="0"/>
              <a:t>1</a:t>
            </a:r>
            <a:r>
              <a:rPr lang="zh-CN" altLang="en-US" smtClean="0"/>
              <a:t>，部件说明</a:t>
            </a:r>
            <a:r>
              <a:rPr lang="en-US" altLang="zh-CN" smtClean="0"/>
              <a:t>1</a:t>
            </a:r>
            <a:r>
              <a:rPr lang="zh-CN" altLang="en-US" smtClean="0"/>
              <a:t>，部件单价</a:t>
            </a:r>
            <a:r>
              <a:rPr lang="en-US" altLang="zh-CN" smtClean="0"/>
              <a:t>1</a:t>
            </a:r>
            <a:r>
              <a:rPr lang="zh-CN" altLang="en-US" smtClean="0"/>
              <a:t>，部件数量</a:t>
            </a:r>
            <a:r>
              <a:rPr lang="en-US" altLang="zh-CN" smtClean="0"/>
              <a:t>1</a:t>
            </a:r>
            <a:r>
              <a:rPr lang="zh-CN" altLang="en-US" smtClean="0"/>
              <a:t>，部件合计价格</a:t>
            </a:r>
            <a:r>
              <a:rPr lang="en-US" altLang="zh-CN" smtClean="0"/>
              <a:t>1</a:t>
            </a:r>
            <a:r>
              <a:rPr lang="zh-CN" altLang="en-US" smtClean="0"/>
              <a:t>，部件编号</a:t>
            </a:r>
            <a:r>
              <a:rPr lang="en-US" altLang="zh-CN" smtClean="0"/>
              <a:t>2</a:t>
            </a:r>
            <a:r>
              <a:rPr lang="zh-CN" altLang="en-US" smtClean="0"/>
              <a:t>，部件说明</a:t>
            </a:r>
            <a:r>
              <a:rPr lang="en-US" altLang="zh-CN" smtClean="0"/>
              <a:t>2</a:t>
            </a:r>
            <a:r>
              <a:rPr lang="zh-CN" altLang="en-US" smtClean="0"/>
              <a:t>，部件单价</a:t>
            </a:r>
            <a:r>
              <a:rPr lang="en-US" altLang="zh-CN" smtClean="0"/>
              <a:t>2</a:t>
            </a:r>
            <a:r>
              <a:rPr lang="zh-CN" altLang="en-US" smtClean="0"/>
              <a:t>，部件数量</a:t>
            </a:r>
            <a:r>
              <a:rPr lang="en-US" altLang="zh-CN" smtClean="0"/>
              <a:t>2</a:t>
            </a:r>
            <a:r>
              <a:rPr lang="zh-CN" altLang="en-US" smtClean="0"/>
              <a:t>，部件合计价格</a:t>
            </a:r>
            <a:r>
              <a:rPr lang="en-US" altLang="zh-CN" smtClean="0"/>
              <a:t>2</a:t>
            </a:r>
            <a:r>
              <a:rPr lang="zh-CN" altLang="en-US" smtClean="0"/>
              <a:t>，</a:t>
            </a:r>
            <a:r>
              <a:rPr lang="en-US" altLang="zh-CN" smtClean="0"/>
              <a:t>….</a:t>
            </a:r>
            <a:r>
              <a:rPr lang="zh-CN" altLang="en-US" smtClean="0"/>
              <a:t>）这种情况，所以暂时</a:t>
            </a:r>
            <a:r>
              <a:rPr lang="en-US" altLang="zh-CN" smtClean="0"/>
              <a:t>1NF</a:t>
            </a:r>
            <a:r>
              <a:rPr lang="zh-CN" altLang="en-US" smtClean="0"/>
              <a:t>不满足。</a:t>
            </a:r>
            <a:endParaRPr lang="en-US" altLang="zh-CN" smtClean="0"/>
          </a:p>
          <a:p>
            <a:r>
              <a:rPr lang="zh-CN" altLang="en-US" smtClean="0"/>
              <a:t>如果要解决这个问题，应该怎么处理？</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拆分了部件的属性之后，现在符合第几范式？</a:t>
            </a:r>
            <a:endParaRPr lang="en-US" altLang="zh-CN" smtClean="0"/>
          </a:p>
          <a:p>
            <a:r>
              <a:rPr lang="zh-CN" altLang="en-US" smtClean="0"/>
              <a:t>消除</a:t>
            </a:r>
            <a:r>
              <a:rPr lang="en-US" altLang="zh-CN" smtClean="0"/>
              <a:t>repeating groups</a:t>
            </a:r>
            <a:r>
              <a:rPr lang="zh-CN" altLang="en-US" smtClean="0"/>
              <a:t>后，现在符合第一范式</a:t>
            </a:r>
            <a:endParaRPr lang="en-US" altLang="zh-CN" smtClean="0"/>
          </a:p>
          <a:p>
            <a:r>
              <a:rPr lang="zh-CN" altLang="en-US" smtClean="0"/>
              <a:t>目前存在什么问题？下一步应该如何处理？</a:t>
            </a:r>
            <a:endParaRPr lang="en-US" altLang="zh-CN" smtClean="0"/>
          </a:p>
          <a:p>
            <a:r>
              <a:rPr lang="zh-CN" altLang="en-US" smtClean="0"/>
              <a:t>目前存在问题是部分依赖</a:t>
            </a:r>
            <a:endParaRPr lang="en-US" altLang="zh-CN" smtClean="0"/>
          </a:p>
          <a:p>
            <a:r>
              <a:rPr lang="zh-CN" altLang="en-US" smtClean="0"/>
              <a:t>所以要进行第一范式向第二范式转换</a:t>
            </a:r>
            <a:endParaRPr lang="en-US" altLang="zh-CN" smtClean="0"/>
          </a:p>
          <a:p>
            <a:pPr lvl="0"/>
            <a:r>
              <a:rPr lang="zh-CN" altLang="en-US" smtClean="0"/>
              <a:t>给出时间进行思考或者引导，具体方法见下页。</a:t>
            </a:r>
            <a:endParaRPr lang="en-US" altLang="zh-CN" smtClean="0"/>
          </a:p>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绿色底红色字体框，表示实体的名称。 属性列表下面，黑色字体加粗</a:t>
            </a:r>
            <a:endParaRPr lang="en-US" altLang="zh-CN" smtClean="0"/>
          </a:p>
          <a:p>
            <a:r>
              <a:rPr lang="zh-CN" altLang="en-US" smtClean="0"/>
              <a:t>拆分了部件的属性之后，现在符合第几范式？</a:t>
            </a:r>
            <a:endParaRPr lang="en-US" altLang="zh-CN" smtClean="0"/>
          </a:p>
          <a:p>
            <a:r>
              <a:rPr lang="zh-CN" altLang="en-US" smtClean="0"/>
              <a:t>消除部分依赖型后，现在符合第二范式。</a:t>
            </a:r>
            <a:endParaRPr lang="en-US" altLang="zh-CN" smtClean="0"/>
          </a:p>
          <a:p>
            <a:r>
              <a:rPr lang="zh-CN" altLang="en-US" smtClean="0"/>
              <a:t>目前存在什么问题？下一步应该如何处理？</a:t>
            </a:r>
            <a:endParaRPr lang="en-US" altLang="zh-CN" smtClean="0"/>
          </a:p>
          <a:p>
            <a:r>
              <a:rPr lang="zh-CN" altLang="en-US" smtClean="0"/>
              <a:t>现在存在的问题是客户信息依赖与客户编号，而客户编号依赖于订单编号，这种依赖有传递性，并不直接依赖。</a:t>
            </a:r>
            <a:endParaRPr lang="en-US" altLang="zh-CN" smtClean="0"/>
          </a:p>
          <a:p>
            <a:r>
              <a:rPr lang="zh-CN" altLang="en-US" smtClean="0"/>
              <a:t>所以第二范式向第三范式转换，需要消除这种传递依赖关系。具体措施见下页胶片。</a:t>
            </a:r>
            <a:endParaRPr lang="en-US" altLang="zh-CN" smtClean="0"/>
          </a:p>
          <a:p>
            <a:pPr lvl="0"/>
            <a:r>
              <a:rPr lang="zh-CN" altLang="en-US" smtClean="0"/>
              <a:t>给出时间进行思考或者引导</a:t>
            </a:r>
            <a:endParaRPr lang="en-US" altLang="zh-CN" smtClean="0"/>
          </a:p>
          <a:p>
            <a:endParaRPr lang="en-US" altLang="zh-CN" smtClean="0"/>
          </a:p>
          <a:p>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消除传递性依赖之后，现在符合第几范式？</a:t>
            </a:r>
            <a:endParaRPr lang="en-US" altLang="zh-CN" smtClean="0"/>
          </a:p>
          <a:p>
            <a:r>
              <a:rPr lang="zh-CN" altLang="en-US" smtClean="0"/>
              <a:t>消除传递性依赖后，现在符合第三范式。</a:t>
            </a:r>
            <a:endParaRPr lang="en-US" altLang="zh-CN" smtClean="0"/>
          </a:p>
          <a:p>
            <a:r>
              <a:rPr lang="zh-CN" altLang="en-US" smtClean="0"/>
              <a:t>逻辑模型基本完成。</a:t>
            </a:r>
            <a:endParaRPr lang="en-US" altLang="zh-CN" smtClean="0"/>
          </a:p>
          <a:p>
            <a:r>
              <a:rPr lang="zh-CN" altLang="en-US" smtClean="0"/>
              <a:t>对于订单总价和部件合计总价，属于派生字段，严格意义上的第三范式中，应该擦除这两个字段</a:t>
            </a:r>
            <a:endParaRPr lang="en-US" altLang="zh-CN" smtClean="0"/>
          </a:p>
          <a:p>
            <a:endParaRPr lang="en-US" altLang="zh-CN" smtClean="0"/>
          </a:p>
          <a:p>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正则化处理完成以后，得到的</a:t>
            </a:r>
            <a:r>
              <a:rPr lang="en-US" altLang="zh-CN" smtClean="0"/>
              <a:t>3NF</a:t>
            </a:r>
            <a:r>
              <a:rPr lang="zh-CN" altLang="en-US" smtClean="0"/>
              <a:t>模型的实体。</a:t>
            </a:r>
            <a:endParaRPr lang="en-US" altLang="zh-CN" smtClean="0"/>
          </a:p>
          <a:p>
            <a:r>
              <a:rPr lang="zh-CN" altLang="en-US" smtClean="0"/>
              <a:t>梳理一下加上一些样本数据，增加一些感觉。并且在这种二维表格里面，标明</a:t>
            </a:r>
            <a:r>
              <a:rPr lang="en-US" altLang="zh-CN" smtClean="0"/>
              <a:t>PK</a:t>
            </a:r>
            <a:r>
              <a:rPr lang="zh-CN" altLang="en-US" smtClean="0"/>
              <a:t>，</a:t>
            </a:r>
            <a:r>
              <a:rPr lang="en-US" altLang="zh-CN" smtClean="0"/>
              <a:t>FK</a:t>
            </a:r>
            <a:r>
              <a:rPr lang="zh-CN" altLang="en-US" smtClean="0"/>
              <a:t>，体会一下</a:t>
            </a:r>
            <a:r>
              <a:rPr lang="en-US" altLang="zh-CN" smtClean="0"/>
              <a:t>3NF</a:t>
            </a:r>
            <a:r>
              <a:rPr lang="zh-CN" altLang="en-US" smtClean="0"/>
              <a:t>的模型</a:t>
            </a:r>
            <a:endParaRPr lang="en-US" altLang="zh-CN" smtClean="0"/>
          </a:p>
          <a:p>
            <a:r>
              <a:rPr lang="zh-CN" altLang="en-US" smtClean="0"/>
              <a:t>思考题： 如果现在想得到部件合计价格和订单总价的话，应该怎么查询得到？</a:t>
            </a:r>
            <a:endParaRPr lang="en-US" altLang="zh-CN" smtClean="0"/>
          </a:p>
          <a:p>
            <a:r>
              <a:rPr lang="zh-CN" altLang="en-US" smtClean="0"/>
              <a:t>本页的订单部件表里面消除了部件合计价格这个属性。 要计算部件合计价格的话，就需要根据订单部件表来进行运算了  销售价格*部件数量</a:t>
            </a:r>
            <a:endParaRPr lang="en-US" altLang="zh-CN" smtClean="0"/>
          </a:p>
          <a:p>
            <a:r>
              <a:rPr lang="zh-CN" altLang="en-US" smtClean="0"/>
              <a:t>伪</a:t>
            </a:r>
            <a:r>
              <a:rPr lang="en-US" altLang="zh-CN" smtClean="0"/>
              <a:t>SQL</a:t>
            </a:r>
            <a:endParaRPr lang="en-US" altLang="zh-CN" smtClean="0"/>
          </a:p>
          <a:p>
            <a:r>
              <a:rPr lang="en-US" altLang="zh-CN" smtClean="0"/>
              <a:t>select </a:t>
            </a:r>
            <a:r>
              <a:rPr lang="zh-CN" altLang="en-US" smtClean="0"/>
              <a:t>订单编号，部件编号，</a:t>
            </a:r>
            <a:r>
              <a:rPr lang="en-US" altLang="zh-CN" smtClean="0"/>
              <a:t>(</a:t>
            </a:r>
            <a:r>
              <a:rPr lang="zh-CN" altLang="en-US" smtClean="0"/>
              <a:t>销售价格*部件数量）</a:t>
            </a:r>
            <a:r>
              <a:rPr lang="en-US" altLang="zh-CN" smtClean="0"/>
              <a:t>as </a:t>
            </a:r>
            <a:r>
              <a:rPr lang="zh-CN" altLang="en-US" smtClean="0"/>
              <a:t>部件合计价格 </a:t>
            </a:r>
            <a:r>
              <a:rPr lang="en-US" altLang="zh-CN" smtClean="0"/>
              <a:t>from </a:t>
            </a:r>
            <a:r>
              <a:rPr lang="zh-CN" altLang="en-US" smtClean="0"/>
              <a:t>订单部件表；</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接上页</a:t>
            </a:r>
            <a:endParaRPr lang="en-US" altLang="zh-CN" smtClean="0"/>
          </a:p>
          <a:p>
            <a:r>
              <a:rPr lang="zh-CN" altLang="en-US" smtClean="0"/>
              <a:t>思考题： 如果现在想得到订单总价的话，应该怎么查询得到？</a:t>
            </a:r>
            <a:endParaRPr lang="en-US" altLang="zh-CN" smtClean="0"/>
          </a:p>
          <a:p>
            <a:pPr lvl="0"/>
            <a:r>
              <a:rPr lang="en-US" altLang="zh-CN" smtClean="0"/>
              <a:t>select </a:t>
            </a:r>
            <a:r>
              <a:rPr lang="zh-CN" altLang="en-US" smtClean="0"/>
              <a:t>订单编号，</a:t>
            </a:r>
            <a:r>
              <a:rPr lang="en-US" altLang="zh-CN" smtClean="0"/>
              <a:t>sum</a:t>
            </a:r>
            <a:r>
              <a:rPr lang="zh-CN" altLang="en-US" smtClean="0"/>
              <a:t> </a:t>
            </a:r>
            <a:r>
              <a:rPr lang="en-US" altLang="zh-CN" smtClean="0"/>
              <a:t>(</a:t>
            </a:r>
            <a:r>
              <a:rPr lang="zh-CN" altLang="en-US" smtClean="0"/>
              <a:t>销售价格*部件数量）</a:t>
            </a:r>
            <a:r>
              <a:rPr lang="en-US" altLang="zh-CN" smtClean="0"/>
              <a:t>as </a:t>
            </a:r>
            <a:r>
              <a:rPr lang="zh-CN" altLang="en-US" smtClean="0"/>
              <a:t>订单合计金额 </a:t>
            </a:r>
            <a:r>
              <a:rPr lang="en-US" altLang="zh-CN" smtClean="0"/>
              <a:t>from </a:t>
            </a:r>
            <a:r>
              <a:rPr lang="zh-CN" altLang="en-US" smtClean="0"/>
              <a:t>订单部件表；</a:t>
            </a:r>
            <a:endParaRPr lang="en-US" altLang="zh-CN" smtClean="0"/>
          </a:p>
          <a:p>
            <a:pPr lvl="0"/>
            <a:endParaRPr lang="en-US" altLang="zh-CN" smtClean="0"/>
          </a:p>
          <a:p>
            <a:endParaRPr lang="en-US" altLang="zh-CN" smtClean="0"/>
          </a:p>
          <a:p>
            <a:endParaRPr lang="en-US" altLang="zh-CN" smtClean="0"/>
          </a:p>
          <a:p>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前面完成</a:t>
            </a:r>
            <a:r>
              <a:rPr lang="en-US" altLang="zh-CN" smtClean="0"/>
              <a:t>3NF</a:t>
            </a:r>
            <a:r>
              <a:rPr lang="zh-CN" altLang="en-US" smtClean="0"/>
              <a:t>的逻辑模型设计之后，开始进行物理模型设计。</a:t>
            </a:r>
            <a:endParaRPr lang="en-US" altLang="zh-CN" smtClean="0"/>
          </a:p>
          <a:p>
            <a:r>
              <a:rPr lang="zh-CN" altLang="en-US" smtClean="0"/>
              <a:t>首先是按照一定的规范对表名和字段名命名，避免使用数据库关键词，一定的大小写规范。</a:t>
            </a:r>
            <a:endParaRPr lang="en-US" altLang="zh-CN" smtClean="0"/>
          </a:p>
          <a:p>
            <a:r>
              <a:rPr lang="zh-CN" altLang="en-US" smtClean="0"/>
              <a:t>另外就是确定字段级别的数据类型，如果牵涉到字符字段定义的长度，那么根据实际数据可能地值域确定上限范围。</a:t>
            </a:r>
            <a:endParaRPr lang="en-US" altLang="zh-CN" smtClean="0"/>
          </a:p>
          <a:p>
            <a:r>
              <a:rPr lang="zh-CN" altLang="en-US" smtClean="0"/>
              <a:t>最后就是确定每个字段是否要增加约束，</a:t>
            </a:r>
            <a:r>
              <a:rPr lang="en-US" altLang="zh-CN" smtClean="0"/>
              <a:t>NOT NULL</a:t>
            </a:r>
            <a:r>
              <a:rPr lang="zh-CN" altLang="en-US" smtClean="0"/>
              <a:t>， </a:t>
            </a:r>
            <a:r>
              <a:rPr lang="en-US" altLang="zh-CN" smtClean="0"/>
              <a:t>UNIQUE</a:t>
            </a:r>
            <a:r>
              <a:rPr lang="zh-CN" altLang="en-US" smtClean="0"/>
              <a:t>的约束</a:t>
            </a:r>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同上页的说明</a:t>
            </a:r>
            <a:endParaRPr lang="en-US" altLang="zh-CN" smtClean="0"/>
          </a:p>
          <a:p>
            <a:r>
              <a:rPr lang="zh-CN" altLang="en-US" smtClean="0"/>
              <a:t>首先是按照一定的规范对表名和字段名命名，避免使用数据库关键词，一定的大小写规范。</a:t>
            </a:r>
            <a:endParaRPr lang="en-US" altLang="zh-CN" smtClean="0"/>
          </a:p>
          <a:p>
            <a:r>
              <a:rPr lang="zh-CN" altLang="en-US" smtClean="0"/>
              <a:t>另外就是确定字段级别的数据类型，如果牵涉到字符字段定义的长度，那么根据实际数据可能地值域确定上限范围。</a:t>
            </a:r>
            <a:endParaRPr lang="en-US" altLang="zh-CN" smtClean="0"/>
          </a:p>
          <a:p>
            <a:r>
              <a:rPr lang="zh-CN" altLang="en-US" smtClean="0"/>
              <a:t>最后就是确定每个字段是否要增加约束，</a:t>
            </a:r>
            <a:r>
              <a:rPr lang="en-US" altLang="zh-CN" smtClean="0"/>
              <a:t>NOT NULL</a:t>
            </a:r>
            <a:r>
              <a:rPr lang="zh-CN" altLang="en-US" smtClean="0"/>
              <a:t>， </a:t>
            </a:r>
            <a:r>
              <a:rPr lang="en-US" altLang="zh-CN" smtClean="0"/>
              <a:t>UNIQUE</a:t>
            </a:r>
            <a:r>
              <a:rPr lang="zh-CN" altLang="en-US" smtClean="0"/>
              <a:t>的约束</a:t>
            </a:r>
            <a:endParaRPr lang="en-US" altLang="zh-CN" smtClean="0"/>
          </a:p>
          <a:p>
            <a:r>
              <a:rPr lang="zh-CN" altLang="en-US" smtClean="0"/>
              <a:t>问题，如果设定价格的数值类型是</a:t>
            </a:r>
            <a:r>
              <a:rPr lang="en-US" altLang="zh-CN" smtClean="0"/>
              <a:t>Deimal(5,2)</a:t>
            </a:r>
            <a:r>
              <a:rPr lang="zh-CN" altLang="en-US" smtClean="0"/>
              <a:t>，那么值域范围是多少？ </a:t>
            </a:r>
            <a:endParaRPr lang="en-US" altLang="zh-CN" smtClean="0"/>
          </a:p>
          <a:p>
            <a:r>
              <a:rPr lang="zh-CN" altLang="en-US" smtClean="0"/>
              <a:t>答案：</a:t>
            </a:r>
            <a:r>
              <a:rPr lang="en-US" altLang="zh-CN" smtClean="0"/>
              <a:t>-999.99~999.99</a:t>
            </a:r>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问题，增加派生字段能够直接答复什么业务问题？</a:t>
            </a:r>
            <a:endParaRPr lang="en-US" altLang="zh-CN" smtClean="0"/>
          </a:p>
          <a:p>
            <a:r>
              <a:rPr lang="zh-CN" altLang="en-US" smtClean="0"/>
              <a:t>答案：</a:t>
            </a:r>
            <a:endParaRPr lang="en-US" altLang="zh-CN" smtClean="0"/>
          </a:p>
          <a:p>
            <a:r>
              <a:rPr lang="en-US" altLang="zh-CN" smtClean="0"/>
              <a:t>Total_Price,</a:t>
            </a:r>
            <a:r>
              <a:rPr lang="zh-CN" altLang="en-US" smtClean="0"/>
              <a:t>能回答某订单的订单总额是多少？</a:t>
            </a:r>
            <a:endParaRPr lang="en-US" altLang="zh-CN" smtClean="0"/>
          </a:p>
          <a:p>
            <a:r>
              <a:rPr lang="en-US" altLang="zh-CN" smtClean="0"/>
              <a:t>Item_Total</a:t>
            </a:r>
            <a:r>
              <a:rPr lang="zh-CN" altLang="en-US" smtClean="0"/>
              <a:t>，能回答某订单里面某部件的销售额是多少？</a:t>
            </a:r>
            <a:endParaRPr lang="en-US" altLang="zh-CN" smtClean="0"/>
          </a:p>
          <a:p>
            <a:r>
              <a:rPr lang="zh-CN" altLang="en-US" smtClean="0"/>
              <a:t>要回答上面两个问题，目前的反范式化足够了。</a:t>
            </a:r>
            <a:endParaRPr lang="en-US" altLang="zh-CN" smtClean="0"/>
          </a:p>
          <a:p>
            <a:r>
              <a:rPr lang="zh-CN" altLang="en-US" smtClean="0"/>
              <a:t>是否继续派生字段或者进行预关联操作，要看要回答什么业务问题，计算复杂度如何？</a:t>
            </a:r>
            <a:endParaRPr lang="en-US" altLang="zh-CN" smtClean="0"/>
          </a:p>
          <a:p>
            <a:r>
              <a:rPr lang="zh-CN" altLang="en-US" smtClean="0"/>
              <a:t>进行范式化能否加速这种查询。</a:t>
            </a:r>
            <a:endParaRPr lang="en-US" altLang="zh-CN" smtClean="0"/>
          </a:p>
          <a:p>
            <a:r>
              <a:rPr lang="zh-CN" altLang="en-US" smtClean="0"/>
              <a:t>红框里面的问题作为散发性思考问题，没有十分完整的标准答案。</a:t>
            </a:r>
            <a:endParaRPr lang="en-US" altLang="zh-CN" smtClean="0"/>
          </a:p>
          <a:p>
            <a:r>
              <a:rPr lang="zh-CN" altLang="en-US" smtClean="0"/>
              <a:t>比如对于月均销售额度问题，可以在</a:t>
            </a:r>
            <a:r>
              <a:rPr lang="en-US" altLang="zh-CN" smtClean="0"/>
              <a:t>order_date</a:t>
            </a:r>
            <a:r>
              <a:rPr lang="zh-CN" altLang="en-US" smtClean="0"/>
              <a:t>上加索引或者分区</a:t>
            </a:r>
            <a:r>
              <a:rPr lang="en-US" altLang="zh-CN" smtClean="0"/>
              <a:t>(</a:t>
            </a:r>
            <a:r>
              <a:rPr lang="zh-CN" altLang="en-US" smtClean="0"/>
              <a:t>如果表很大的话）</a:t>
            </a:r>
            <a:endParaRPr lang="en-US" altLang="zh-CN" smtClean="0"/>
          </a:p>
          <a:p>
            <a:r>
              <a:rPr lang="zh-CN" altLang="en-US" smtClean="0"/>
              <a:t>比如计算</a:t>
            </a:r>
            <a:r>
              <a:rPr lang="en-US" altLang="zh-CN" smtClean="0"/>
              <a:t>top3</a:t>
            </a:r>
            <a:r>
              <a:rPr lang="zh-CN" altLang="en-US" smtClean="0"/>
              <a:t>的情况，也可以考虑加索引。</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1978</a:t>
            </a:r>
            <a:r>
              <a:rPr lang="zh-CN" altLang="en-US" smtClean="0"/>
              <a:t>年</a:t>
            </a:r>
            <a:r>
              <a:rPr lang="en-US" altLang="zh-CN" smtClean="0"/>
              <a:t>10</a:t>
            </a:r>
            <a:r>
              <a:rPr lang="zh-CN" altLang="en-US" smtClean="0"/>
              <a:t>月，来自三十多个国家的数据库专家在美国新奥尔良市专门讨论了数据库设计问题。</a:t>
            </a:r>
            <a:endParaRPr lang="en-US" altLang="zh-CN" smtClean="0"/>
          </a:p>
          <a:p>
            <a:r>
              <a:rPr lang="zh-CN" altLang="en-US" smtClean="0"/>
              <a:t>他们运用软件工程的思想和方法，提出了数据库设计的规范，这就是著名的新奥尔良法，它是目前公认的比较完整和权威的一种规范设计法。</a:t>
            </a:r>
            <a:endParaRPr lang="en-US" altLang="zh-CN" smtClean="0"/>
          </a:p>
          <a:p>
            <a:r>
              <a:rPr lang="zh-CN" altLang="en-US" smtClean="0"/>
              <a:t>有的地方把</a:t>
            </a:r>
            <a:r>
              <a:rPr lang="en-US" altLang="zh-CN" smtClean="0"/>
              <a:t>4</a:t>
            </a:r>
            <a:r>
              <a:rPr lang="zh-CN" altLang="en-US" smtClean="0"/>
              <a:t>个阶段称为：需求分析，概念结构设计，逻辑结构设计和物理结构设计</a:t>
            </a:r>
            <a:endParaRPr lang="en-US" altLang="zh-CN" smtClean="0"/>
          </a:p>
          <a:p>
            <a:pPr lvl="1"/>
            <a:r>
              <a:rPr lang="zh-CN" altLang="en-US" smtClean="0"/>
              <a:t>需求分析（分析用户需求）</a:t>
            </a:r>
            <a:endParaRPr lang="en-US" altLang="zh-CN" smtClean="0"/>
          </a:p>
          <a:p>
            <a:pPr lvl="1"/>
            <a:r>
              <a:rPr lang="zh-CN" altLang="en-US" smtClean="0"/>
              <a:t>概念设计（信息分析和定义）</a:t>
            </a:r>
            <a:endParaRPr lang="en-US" altLang="zh-CN" smtClean="0"/>
          </a:p>
          <a:p>
            <a:pPr lvl="1"/>
            <a:r>
              <a:rPr lang="zh-CN" altLang="en-US" smtClean="0"/>
              <a:t>逻辑设计（依据实体联系进行设计）</a:t>
            </a:r>
            <a:endParaRPr lang="en-US" altLang="zh-CN" smtClean="0"/>
          </a:p>
          <a:p>
            <a:pPr lvl="1"/>
            <a:r>
              <a:rPr lang="zh-CN" altLang="en-US" smtClean="0"/>
              <a:t>物理设计（物理结构设计）</a:t>
            </a:r>
            <a:endParaRPr lang="en-US" altLang="zh-CN" smtClean="0"/>
          </a:p>
          <a:p>
            <a:r>
              <a:rPr lang="zh-CN" altLang="en-US" smtClean="0"/>
              <a:t>基于</a:t>
            </a:r>
            <a:r>
              <a:rPr lang="en-US" altLang="zh-CN" smtClean="0"/>
              <a:t>E-R</a:t>
            </a:r>
            <a:r>
              <a:rPr lang="zh-CN" altLang="en-US" smtClean="0"/>
              <a:t>模型的数据库设计方法、基于第三范式的设计方法等都是在数据库设计的不同阶段上使用的具体技术和方法。</a:t>
            </a:r>
            <a:endParaRPr lang="en-US" altLang="zh-CN" smtClean="0"/>
          </a:p>
          <a:p>
            <a:endParaRPr lang="zh-CN" altLang="en-US" dirty="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以</a:t>
            </a:r>
            <a:r>
              <a:rPr lang="en-US" altLang="zh-CN" smtClean="0"/>
              <a:t>Order </a:t>
            </a:r>
            <a:r>
              <a:rPr lang="zh-CN" altLang="en-US" smtClean="0"/>
              <a:t>， </a:t>
            </a:r>
            <a:r>
              <a:rPr lang="en-US" altLang="zh-CN" smtClean="0"/>
              <a:t>Order_Item</a:t>
            </a:r>
            <a:r>
              <a:rPr lang="zh-CN" altLang="en-US" smtClean="0"/>
              <a:t>为例，增加索引没有标准答案，还是要根据实际需求场景和数据量来判断</a:t>
            </a:r>
            <a:endParaRPr lang="en-US" altLang="zh-CN" smtClean="0"/>
          </a:p>
          <a:p>
            <a:r>
              <a:rPr lang="zh-CN" altLang="en-US" smtClean="0"/>
              <a:t>对于</a:t>
            </a:r>
            <a:r>
              <a:rPr lang="en-US" altLang="zh-CN" smtClean="0"/>
              <a:t>OLTP</a:t>
            </a:r>
            <a:r>
              <a:rPr lang="zh-CN" altLang="en-US" smtClean="0"/>
              <a:t>来说，每个表增加主键，如果没有自然主键，就可以增加</a:t>
            </a:r>
            <a:r>
              <a:rPr lang="en-US" altLang="zh-CN" smtClean="0"/>
              <a:t>SEQUENCE</a:t>
            </a:r>
            <a:r>
              <a:rPr lang="zh-CN" altLang="en-US" smtClean="0"/>
              <a:t>字段来作为主键。</a:t>
            </a:r>
            <a:endParaRPr lang="en-US" altLang="zh-CN" smtClean="0"/>
          </a:p>
          <a:p>
            <a:r>
              <a:rPr lang="zh-CN" altLang="en-US" smtClean="0"/>
              <a:t>对于</a:t>
            </a:r>
            <a:r>
              <a:rPr lang="en-US" altLang="zh-CN" smtClean="0"/>
              <a:t>OLAP MPP</a:t>
            </a:r>
            <a:r>
              <a:rPr lang="zh-CN" altLang="en-US" smtClean="0"/>
              <a:t>来说，每个表选择分布键都是需要仔细考量的，就不在课堂上一一说明了。可以留作思考题给培训人员课后思考</a:t>
            </a:r>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介绍了需求分析的意义，以及需求分析阶段的任务和方法。</a:t>
            </a:r>
            <a:endParaRPr lang="zh-CN" altLang="en-US" smtClean="0"/>
          </a:p>
          <a:p>
            <a:endParaRPr lang="zh-CN" altLang="en-US" smtClean="0"/>
          </a:p>
          <a:p>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254490"/>
          <a:ext cx="10460715" cy="1082675"/>
        </p:xfrm>
        <a:graphic>
          <a:graphicData uri="http://schemas.openxmlformats.org/drawingml/2006/table">
            <a:tbl>
              <a:tblPr/>
              <a:tblGrid>
                <a:gridCol w="3119031"/>
                <a:gridCol w="1967450"/>
                <a:gridCol w="3023155"/>
                <a:gridCol w="2351079"/>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课程编码</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适用产品</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产品版本</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课程版本</a:t>
                      </a:r>
                      <a:endParaRPr kumimoji="1" lang="en-US" altLang="zh-CN"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21"/>
          <p:cNvGraphicFramePr>
            <a:graphicFrameLocks noGrp="1"/>
          </p:cNvGraphicFramePr>
          <p:nvPr userDrawn="1"/>
        </p:nvGraphicFramePr>
        <p:xfrm>
          <a:off x="1007140" y="2776902"/>
          <a:ext cx="10460714" cy="3038475"/>
        </p:xfrm>
        <a:graphic>
          <a:graphicData uri="http://schemas.openxmlformats.org/drawingml/2006/table">
            <a:tbl>
              <a:tblPr/>
              <a:tblGrid>
                <a:gridCol w="3119030"/>
                <a:gridCol w="1967450"/>
                <a:gridCol w="3023155"/>
                <a:gridCol w="2351079"/>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作者</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时间</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审核人</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lt"/>
                          <a:ea typeface="+mn-ea"/>
                        </a:rPr>
                        <a:t>新开发/优化</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文本占位符 7"/>
          <p:cNvSpPr>
            <a:spLocks noGrp="1"/>
          </p:cNvSpPr>
          <p:nvPr>
            <p:ph type="body" sz="quarter" idx="17" hasCustomPrompt="1"/>
          </p:nvPr>
        </p:nvSpPr>
        <p:spPr>
          <a:xfrm>
            <a:off x="1007139" y="1825692"/>
            <a:ext cx="311903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endParaRPr lang="zh-CN" altLang="en-US" dirty="0"/>
          </a:p>
        </p:txBody>
      </p:sp>
      <p:sp>
        <p:nvSpPr>
          <p:cNvPr id="6" name="文本占位符 7"/>
          <p:cNvSpPr>
            <a:spLocks noGrp="1"/>
          </p:cNvSpPr>
          <p:nvPr>
            <p:ph type="body" sz="quarter" idx="18" hasCustomPrompt="1"/>
          </p:nvPr>
        </p:nvSpPr>
        <p:spPr>
          <a:xfrm>
            <a:off x="4126170" y="1825692"/>
            <a:ext cx="196745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endParaRPr lang="zh-CN" altLang="en-US" dirty="0"/>
          </a:p>
        </p:txBody>
      </p:sp>
      <p:sp>
        <p:nvSpPr>
          <p:cNvPr id="7" name="文本占位符 7"/>
          <p:cNvSpPr>
            <a:spLocks noGrp="1"/>
          </p:cNvSpPr>
          <p:nvPr>
            <p:ph type="body" sz="quarter" idx="19" hasCustomPrompt="1"/>
          </p:nvPr>
        </p:nvSpPr>
        <p:spPr>
          <a:xfrm>
            <a:off x="6093619" y="1825692"/>
            <a:ext cx="302315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825692"/>
            <a:ext cx="2351079"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373862"/>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0" name="文本占位符 7"/>
          <p:cNvSpPr>
            <a:spLocks noGrp="1"/>
          </p:cNvSpPr>
          <p:nvPr>
            <p:ph type="body" sz="quarter" idx="14" hasCustomPrompt="1"/>
          </p:nvPr>
        </p:nvSpPr>
        <p:spPr>
          <a:xfrm>
            <a:off x="4126170" y="3373862"/>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373862"/>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2" name="文本占位符 7"/>
          <p:cNvSpPr>
            <a:spLocks noGrp="1"/>
          </p:cNvSpPr>
          <p:nvPr>
            <p:ph type="body" sz="quarter" idx="16" hasCustomPrompt="1"/>
          </p:nvPr>
        </p:nvSpPr>
        <p:spPr>
          <a:xfrm>
            <a:off x="9116775" y="3337858"/>
            <a:ext cx="2351342"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endParaRPr lang="zh-CN" altLang="en-US" dirty="0"/>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algn="l" defTabSz="1001395" rtl="0" eaLnBrk="0" fontAlgn="ctr" hangingPunct="0">
              <a:spcBef>
                <a:spcPct val="0"/>
              </a:spcBef>
              <a:spcAft>
                <a:spcPct val="0"/>
              </a:spcAft>
            </a:pPr>
            <a:r>
              <a:rPr lang="zh-CN" altLang="en-US"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endParaRPr lang="zh-CN" altLang="en-US"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fontAlgn="ctr">
              <a:spcBef>
                <a:spcPct val="50000"/>
              </a:spcBef>
            </a:pPr>
            <a:r>
              <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rPr>
              <a:t>本页不打印</a:t>
            </a:r>
            <a:endPar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 name="文本占位符 7"/>
          <p:cNvSpPr>
            <a:spLocks noGrp="1"/>
          </p:cNvSpPr>
          <p:nvPr>
            <p:ph type="body" sz="quarter" idx="21" hasCustomPrompt="1"/>
          </p:nvPr>
        </p:nvSpPr>
        <p:spPr>
          <a:xfrm>
            <a:off x="1007042" y="3877918"/>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6" name="文本占位符 7"/>
          <p:cNvSpPr>
            <a:spLocks noGrp="1"/>
          </p:cNvSpPr>
          <p:nvPr>
            <p:ph type="body" sz="quarter" idx="22" hasCustomPrompt="1"/>
          </p:nvPr>
        </p:nvSpPr>
        <p:spPr>
          <a:xfrm>
            <a:off x="4126170" y="3877918"/>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3877918"/>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8" name="文本占位符 7"/>
          <p:cNvSpPr>
            <a:spLocks noGrp="1"/>
          </p:cNvSpPr>
          <p:nvPr>
            <p:ph type="body" sz="quarter" idx="24" hasCustomPrompt="1"/>
          </p:nvPr>
        </p:nvSpPr>
        <p:spPr>
          <a:xfrm>
            <a:off x="9116775" y="3841914"/>
            <a:ext cx="2351342"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19" name="文本占位符 7"/>
          <p:cNvSpPr>
            <a:spLocks noGrp="1"/>
          </p:cNvSpPr>
          <p:nvPr>
            <p:ph type="body" sz="quarter" idx="25" hasCustomPrompt="1"/>
          </p:nvPr>
        </p:nvSpPr>
        <p:spPr>
          <a:xfrm>
            <a:off x="1007042" y="4345970"/>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0" name="文本占位符 7"/>
          <p:cNvSpPr>
            <a:spLocks noGrp="1"/>
          </p:cNvSpPr>
          <p:nvPr>
            <p:ph type="body" sz="quarter" idx="26" hasCustomPrompt="1"/>
          </p:nvPr>
        </p:nvSpPr>
        <p:spPr>
          <a:xfrm>
            <a:off x="4126170" y="4345970"/>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345970"/>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2" name="文本占位符 7"/>
          <p:cNvSpPr>
            <a:spLocks noGrp="1"/>
          </p:cNvSpPr>
          <p:nvPr>
            <p:ph type="body" sz="quarter" idx="28" hasCustomPrompt="1"/>
          </p:nvPr>
        </p:nvSpPr>
        <p:spPr>
          <a:xfrm>
            <a:off x="9116775" y="4345970"/>
            <a:ext cx="2351342"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3" name="文本占位符 7"/>
          <p:cNvSpPr>
            <a:spLocks noGrp="1"/>
          </p:cNvSpPr>
          <p:nvPr>
            <p:ph type="body" sz="quarter" idx="29" hasCustomPrompt="1"/>
          </p:nvPr>
        </p:nvSpPr>
        <p:spPr>
          <a:xfrm>
            <a:off x="1007042" y="4886030"/>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4" name="文本占位符 7"/>
          <p:cNvSpPr>
            <a:spLocks noGrp="1"/>
          </p:cNvSpPr>
          <p:nvPr>
            <p:ph type="body" sz="quarter" idx="30" hasCustomPrompt="1"/>
          </p:nvPr>
        </p:nvSpPr>
        <p:spPr>
          <a:xfrm>
            <a:off x="4126170" y="4886030"/>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4886030"/>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6" name="文本占位符 7"/>
          <p:cNvSpPr>
            <a:spLocks noGrp="1"/>
          </p:cNvSpPr>
          <p:nvPr>
            <p:ph type="body" sz="quarter" idx="32" hasCustomPrompt="1"/>
          </p:nvPr>
        </p:nvSpPr>
        <p:spPr>
          <a:xfrm>
            <a:off x="9116775" y="4886030"/>
            <a:ext cx="2351342"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7" name="文本占位符 7"/>
          <p:cNvSpPr>
            <a:spLocks noGrp="1"/>
          </p:cNvSpPr>
          <p:nvPr>
            <p:ph type="body" sz="quarter" idx="33" hasCustomPrompt="1"/>
          </p:nvPr>
        </p:nvSpPr>
        <p:spPr>
          <a:xfrm>
            <a:off x="1007042" y="5354082"/>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8" name="文本占位符 7"/>
          <p:cNvSpPr>
            <a:spLocks noGrp="1"/>
          </p:cNvSpPr>
          <p:nvPr>
            <p:ph type="body" sz="quarter" idx="34" hasCustomPrompt="1"/>
          </p:nvPr>
        </p:nvSpPr>
        <p:spPr>
          <a:xfrm>
            <a:off x="4126170" y="5354082"/>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354082"/>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30" name="文本占位符 7"/>
          <p:cNvSpPr>
            <a:spLocks noGrp="1"/>
          </p:cNvSpPr>
          <p:nvPr>
            <p:ph type="body" sz="quarter" idx="36" hasCustomPrompt="1"/>
          </p:nvPr>
        </p:nvSpPr>
        <p:spPr>
          <a:xfrm>
            <a:off x="9116775" y="5354082"/>
            <a:ext cx="2351342"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思考题</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479190" y="424270"/>
            <a:ext cx="495425" cy="592462"/>
            <a:chOff x="5554662" y="2422526"/>
            <a:chExt cx="690564" cy="825500"/>
          </a:xfrm>
          <a:solidFill>
            <a:schemeClr val="bg1"/>
          </a:solidFill>
        </p:grpSpPr>
        <p:sp>
          <p:nvSpPr>
            <p:cNvPr id="8"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4"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5"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6"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7"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8"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9"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0"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21" name="Freeform 6"/>
          <p:cNvSpPr/>
          <p:nvPr userDrawn="1"/>
        </p:nvSpPr>
        <p:spPr bwMode="auto">
          <a:xfrm>
            <a:off x="3588303" y="296368"/>
            <a:ext cx="8603697"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2" name="Freeform 11"/>
          <p:cNvSpPr/>
          <p:nvPr userDrawn="1"/>
        </p:nvSpPr>
        <p:spPr bwMode="auto">
          <a:xfrm>
            <a:off x="3482973" y="296368"/>
            <a:ext cx="223610"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3" name="文本占位符 6"/>
          <p:cNvSpPr>
            <a:spLocks noGrp="1"/>
          </p:cNvSpPr>
          <p:nvPr>
            <p:ph type="body" sz="quarter" idx="11" hasCustomPrompt="1"/>
          </p:nvPr>
        </p:nvSpPr>
        <p:spPr>
          <a:xfrm>
            <a:off x="451191" y="1247555"/>
            <a:ext cx="11307600" cy="4680000"/>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401320" indent="0" algn="just">
              <a:buSzPct val="100000"/>
              <a:buFont typeface="+mj-lt"/>
              <a:buNone/>
              <a:defRPr sz="1800" baseline="0">
                <a:latin typeface="Huawei Sans" panose="020C0503030203020204" pitchFamily="34" charset="0"/>
              </a:defRPr>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4" name="TextBox 10"/>
          <p:cNvSpPr txBox="1"/>
          <p:nvPr userDrawn="1"/>
        </p:nvSpPr>
        <p:spPr bwMode="auto">
          <a:xfrm>
            <a:off x="1594877" y="408780"/>
            <a:ext cx="2015437"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本节小结</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15179" y="490849"/>
            <a:ext cx="470510" cy="475421"/>
            <a:chOff x="5540375" y="2868613"/>
            <a:chExt cx="1106488" cy="1117600"/>
          </a:xfrm>
          <a:solidFill>
            <a:schemeClr val="bg1"/>
          </a:solidFill>
        </p:grpSpPr>
        <p:sp>
          <p:nvSpPr>
            <p:cNvPr id="8"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10" name="内容占位符 6"/>
          <p:cNvSpPr>
            <a:spLocks noGrp="1"/>
          </p:cNvSpPr>
          <p:nvPr>
            <p:ph sz="quarter" idx="10" hasCustomPrompt="1"/>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endParaRPr lang="zh-CN" altLang="en-US" dirty="0" smtClean="0"/>
          </a:p>
          <a:p>
            <a:pPr lvl="1"/>
            <a:r>
              <a:rPr lang="zh-CN" altLang="en-US" dirty="0" smtClean="0"/>
              <a:t>第二</a:t>
            </a:r>
            <a:r>
              <a:rPr lang="zh-CN" altLang="en-US" dirty="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3" name="TextBox 10"/>
          <p:cNvSpPr txBox="1"/>
          <p:nvPr userDrawn="1"/>
        </p:nvSpPr>
        <p:spPr bwMode="auto">
          <a:xfrm>
            <a:off x="1594877" y="408780"/>
            <a:ext cx="2015437"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本章总结</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6" name="组合 5"/>
          <p:cNvGrpSpPr/>
          <p:nvPr userDrawn="1"/>
        </p:nvGrpSpPr>
        <p:grpSpPr>
          <a:xfrm>
            <a:off x="515179" y="490849"/>
            <a:ext cx="470510" cy="475421"/>
            <a:chOff x="5540375" y="2868613"/>
            <a:chExt cx="1106488" cy="1117600"/>
          </a:xfrm>
          <a:solidFill>
            <a:schemeClr val="bg1"/>
          </a:solidFill>
        </p:grpSpPr>
        <p:sp>
          <p:nvSpPr>
            <p:cNvPr id="7"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8"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10" name="内容占位符 6"/>
          <p:cNvSpPr>
            <a:spLocks noGrp="1"/>
          </p:cNvSpPr>
          <p:nvPr>
            <p:ph sz="quarter" idx="10"/>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endParaRPr lang="zh-CN" altLang="en-US" dirty="0"/>
          </a:p>
        </p:txBody>
      </p:sp>
      <p:sp>
        <p:nvSpPr>
          <p:cNvPr id="4" name="TextBox 10"/>
          <p:cNvSpPr txBox="1"/>
          <p:nvPr userDrawn="1"/>
        </p:nvSpPr>
        <p:spPr bwMode="auto">
          <a:xfrm>
            <a:off x="1594877" y="408780"/>
            <a:ext cx="503859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更多信息</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479189" y="480269"/>
            <a:ext cx="496387" cy="496581"/>
            <a:chOff x="4485904" y="3429000"/>
            <a:chExt cx="2003425" cy="2003425"/>
          </a:xfrm>
          <a:solidFill>
            <a:schemeClr val="bg1"/>
          </a:solidFill>
        </p:grpSpPr>
        <p:sp>
          <p:nvSpPr>
            <p:cNvPr id="8"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sp>
        <p:nvSpPr>
          <p:cNvPr id="4" name="TextBox 10"/>
          <p:cNvSpPr txBox="1"/>
          <p:nvPr userDrawn="1"/>
        </p:nvSpPr>
        <p:spPr bwMode="auto">
          <a:xfrm>
            <a:off x="1594877" y="408780"/>
            <a:ext cx="503859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学习推荐</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15179" y="456929"/>
            <a:ext cx="461783" cy="485190"/>
            <a:chOff x="-779463" y="1835151"/>
            <a:chExt cx="1136650" cy="1193799"/>
          </a:xfrm>
          <a:solidFill>
            <a:schemeClr val="bg1"/>
          </a:solidFill>
        </p:grpSpPr>
        <p:sp>
          <p:nvSpPr>
            <p:cNvPr id="8"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marL="0" marR="0" indent="0" algn="l" defTabSz="913765" rtl="0" eaLnBrk="1" fontAlgn="ctr" latinLnBrk="0" hangingPunct="1">
              <a:lnSpc>
                <a:spcPct val="100000"/>
              </a:lnSpc>
              <a:spcBef>
                <a:spcPct val="0"/>
              </a:spcBef>
              <a:spcAft>
                <a:spcPct val="0"/>
              </a:spcAft>
              <a:buClrTx/>
              <a:buSzTx/>
              <a:buFontTx/>
              <a:buNone/>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5357748" y="2345035"/>
              <a:ext cx="1786065" cy="923330"/>
            </a:xfrm>
            <a:prstGeom prst="rect">
              <a:avLst/>
            </a:prstGeom>
            <a:noFill/>
          </p:spPr>
          <p:txBody>
            <a:bodyPr wrap="none" lIns="91440" tIns="45720" rIns="91440" bIns="45720">
              <a:spAutoFit/>
            </a:bodyPr>
            <a:lstStyle/>
            <a:p>
              <a:pPr algn="ctr" fontAlgn="ctr"/>
              <a:r>
                <a:rPr lang="zh-CN" altLang="en-US" sz="5400"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谢 谢</a:t>
              </a:r>
              <a:endParaRPr lang="en-US" altLang="zh-CN" sz="5400"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fontAlgn="ctr"/>
              <a:r>
                <a:rPr lang="en-US" altLang="zh-CN" sz="3600"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www.huawei.com</a:t>
              </a:r>
              <a:endParaRPr lang="zh-CN" altLang="en-US" sz="3600"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542"/>
          <a:stretch>
            <a:fillRect/>
          </a:stretch>
        </p:blipFill>
        <p:spPr bwMode="auto">
          <a:xfrm>
            <a:off x="0" y="42"/>
            <a:ext cx="12187239" cy="685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1"/>
          <p:cNvSpPr>
            <a:spLocks noGrp="1" noChangeArrowheads="1"/>
          </p:cNvSpPr>
          <p:nvPr>
            <p:ph type="ctrTitle" sz="quarter"/>
          </p:nvPr>
        </p:nvSpPr>
        <p:spPr>
          <a:xfrm>
            <a:off x="1030893" y="4957156"/>
            <a:ext cx="10437489" cy="831600"/>
          </a:xfrm>
          <a:prstGeom prst="rect">
            <a:avLst/>
          </a:prstGeom>
          <a:ln algn="ctr"/>
        </p:spPr>
        <p:txBody>
          <a:bodyPr lIns="87802" tIns="43901" rIns="87802" bIns="43901"/>
          <a:lstStyle>
            <a:lvl1pPr algn="l" defTabSz="801370" rtl="0" eaLnBrk="0" fontAlgn="ctr" hangingPunct="0">
              <a:spcBef>
                <a:spcPct val="0"/>
              </a:spcBef>
              <a:spcAft>
                <a:spcPct val="0"/>
              </a:spcAft>
              <a:defRPr lang="zh-CN" altLang="en-US" sz="4300" b="1" kern="1200" baseline="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单击此处编辑母版标题样式</a:t>
            </a:r>
            <a:endParaRPr lang="zh-CN" altLang="en-US" dirty="0"/>
          </a:p>
        </p:txBody>
      </p:sp>
      <p:sp>
        <p:nvSpPr>
          <p:cNvPr id="10" name="文本占位符 29"/>
          <p:cNvSpPr>
            <a:spLocks noGrp="1"/>
          </p:cNvSpPr>
          <p:nvPr>
            <p:ph type="body" sz="quarter" idx="10"/>
          </p:nvPr>
        </p:nvSpPr>
        <p:spPr>
          <a:xfrm>
            <a:off x="1030892" y="5816120"/>
            <a:ext cx="6909301" cy="493200"/>
          </a:xfrm>
          <a:prstGeom prst="rect">
            <a:avLst/>
          </a:prstGeom>
        </p:spPr>
        <p:txBody>
          <a:bodyPr/>
          <a:lstStyle>
            <a:lvl1pPr marL="0" indent="0" algn="l" defTabSz="801370" rtl="0" eaLnBrk="0" fontAlgn="ctr" hangingPunct="0">
              <a:spcBef>
                <a:spcPct val="0"/>
              </a:spcBef>
              <a:spcAft>
                <a:spcPct val="0"/>
              </a:spcAft>
              <a:buNone/>
              <a:defRPr lang="zh-CN" altLang="en-US" sz="2000" kern="1200" baseline="0" dirty="0" smtClean="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单击此处编辑母版文本样式</a:t>
            </a:r>
            <a:endParaRPr lang="zh-CN" altLang="en-US" dirty="0"/>
          </a:p>
        </p:txBody>
      </p:sp>
      <p:sp>
        <p:nvSpPr>
          <p:cNvPr id="11" name="Rectangle 54"/>
          <p:cNvSpPr>
            <a:spLocks noChangeArrowheads="1"/>
          </p:cNvSpPr>
          <p:nvPr userDrawn="1"/>
        </p:nvSpPr>
        <p:spPr bwMode="auto">
          <a:xfrm>
            <a:off x="947058" y="6500581"/>
            <a:ext cx="2572620" cy="265520"/>
          </a:xfrm>
          <a:prstGeom prst="rect">
            <a:avLst/>
          </a:prstGeom>
          <a:noFill/>
          <a:ln w="9525" algn="ctr">
            <a:noFill/>
            <a:miter lim="800000"/>
          </a:ln>
          <a:effectLst/>
        </p:spPr>
        <p:txBody>
          <a:bodyPr wrap="none" lIns="80070" tIns="40036" rIns="80070" bIns="40036">
            <a:spAutoFit/>
          </a:bodyPr>
          <a:lstStyle/>
          <a:p>
            <a:pPr defTabSz="801370" eaLnBrk="0" fontAlgn="ctr" hangingPunct="0">
              <a:defRPr/>
            </a:pP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版权所有</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r>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华为技术有限公司</a:t>
            </a:r>
            <a:endPar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8026" y="251069"/>
            <a:ext cx="1964832" cy="43010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445851" y="1247556"/>
            <a:ext cx="11307600" cy="467978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sp>
        <p:nvSpPr>
          <p:cNvPr id="16"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algn="l" defTabSz="1001395" eaLnBrk="0" fontAlgn="auto"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前言</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7"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18"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19" name="组合 18"/>
          <p:cNvGrpSpPr/>
          <p:nvPr userDrawn="1"/>
        </p:nvGrpSpPr>
        <p:grpSpPr>
          <a:xfrm>
            <a:off x="335229" y="498828"/>
            <a:ext cx="627913" cy="459460"/>
            <a:chOff x="3275013" y="1363663"/>
            <a:chExt cx="5645150" cy="4129087"/>
          </a:xfrm>
          <a:solidFill>
            <a:schemeClr val="bg1"/>
          </a:solidFill>
        </p:grpSpPr>
        <p:sp>
          <p:nvSpPr>
            <p:cNvPr id="20"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1"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2"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3"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4"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25" name="Freeform 6"/>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6" name="Freeform 11"/>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4"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443199" y="440668"/>
            <a:ext cx="533761" cy="533470"/>
            <a:chOff x="2960687" y="4865687"/>
            <a:chExt cx="1698626" cy="1697038"/>
          </a:xfrm>
          <a:solidFill>
            <a:schemeClr val="bg1"/>
          </a:solidFill>
        </p:grpSpPr>
        <p:sp>
          <p:nvSpPr>
            <p:cNvPr id="8"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14" name="Freeform 6"/>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15" name="Freeform 11"/>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16" name="文本占位符 6"/>
          <p:cNvSpPr>
            <a:spLocks noGrp="1"/>
          </p:cNvSpPr>
          <p:nvPr>
            <p:ph type="body" sz="quarter" idx="10" hasCustomPrompt="1"/>
          </p:nvPr>
        </p:nvSpPr>
        <p:spPr>
          <a:xfrm>
            <a:off x="445851" y="1247556"/>
            <a:ext cx="11307600" cy="4679788"/>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fontAlgn="ctr">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4"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目录</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87159" y="515380"/>
            <a:ext cx="358195" cy="426359"/>
            <a:chOff x="3295650" y="230188"/>
            <a:chExt cx="936625" cy="1114426"/>
          </a:xfrm>
          <a:solidFill>
            <a:schemeClr val="bg1"/>
          </a:solidFill>
        </p:grpSpPr>
        <p:sp>
          <p:nvSpPr>
            <p:cNvPr id="8"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4"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5"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6"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7"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8"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9"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0"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1"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2"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3"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24" name="Freeform 6"/>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5" name="Freeform 11"/>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7" name="文本占位符 6"/>
          <p:cNvSpPr>
            <a:spLocks noGrp="1"/>
          </p:cNvSpPr>
          <p:nvPr>
            <p:ph type="body" sz="quarter" idx="10" hasCustomPrompt="1"/>
          </p:nvPr>
        </p:nvSpPr>
        <p:spPr>
          <a:xfrm>
            <a:off x="445851" y="1242452"/>
            <a:ext cx="11307600" cy="4680000"/>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a:latin typeface="+mn-lt"/>
                <a:ea typeface="+mn-ea"/>
                <a:cs typeface="Arial" panose="020B0604020202020204" pitchFamily="34" charset="0"/>
              </a:defRPr>
            </a:lvl1pPr>
            <a:lvl2pPr fontAlgn="ctr">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3" name="内容占位符 6"/>
          <p:cNvSpPr>
            <a:spLocks noGrp="1"/>
          </p:cNvSpPr>
          <p:nvPr>
            <p:ph sz="quarter" idx="10"/>
          </p:nvPr>
        </p:nvSpPr>
        <p:spPr>
          <a:xfrm>
            <a:off x="44460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TextBox 10"/>
          <p:cNvSpPr txBox="1"/>
          <p:nvPr userDrawn="1"/>
        </p:nvSpPr>
        <p:spPr bwMode="auto">
          <a:xfrm>
            <a:off x="1594877" y="408780"/>
            <a:ext cx="9825899"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87158" y="505779"/>
            <a:ext cx="374562" cy="445558"/>
            <a:chOff x="-1647825" y="2492375"/>
            <a:chExt cx="1947863" cy="2316163"/>
          </a:xfrm>
          <a:solidFill>
            <a:schemeClr val="bg1"/>
          </a:solidFill>
        </p:grpSpPr>
        <p:sp>
          <p:nvSpPr>
            <p:cNvPr id="8"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1594177" y="410400"/>
            <a:ext cx="9827761" cy="640800"/>
          </a:xfrm>
          <a:prstGeom prst="rect">
            <a:avLst/>
          </a:prstGeom>
        </p:spPr>
        <p:txBody>
          <a:bodyPr lIns="100800" tIns="50400" rIns="100800" bIns="50400" anchor="ctr" anchorCtr="0"/>
          <a:lstStyle>
            <a:lvl1pPr fontAlgn="ctr">
              <a:defRPr b="1" baseline="0">
                <a:latin typeface="Huawei Sans" panose="020C0503030203020204" pitchFamily="34" charset="0"/>
                <a:ea typeface="方正兰亭黑简体" panose="02000000000000000000" pitchFamily="2" charset="-122"/>
              </a:defRPr>
            </a:lvl1pPr>
          </a:lstStyle>
          <a:p>
            <a:r>
              <a:rPr lang="zh-CN" altLang="en-US" dirty="0" smtClean="0"/>
              <a:t>单击</a:t>
            </a:r>
            <a:r>
              <a:rPr lang="zh-CN" altLang="en-US" dirty="0"/>
              <a:t>此处编辑母版标题样式</a:t>
            </a:r>
            <a:endParaRPr lang="zh-CN" altLang="en-US" dirty="0"/>
          </a:p>
        </p:txBody>
      </p:sp>
      <p:sp>
        <p:nvSpPr>
          <p:cNvPr id="4"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6" name="组合 5"/>
          <p:cNvGrpSpPr/>
          <p:nvPr userDrawn="1"/>
        </p:nvGrpSpPr>
        <p:grpSpPr>
          <a:xfrm>
            <a:off x="587158" y="505779"/>
            <a:ext cx="374562" cy="445558"/>
            <a:chOff x="-1647825" y="2492375"/>
            <a:chExt cx="1947863" cy="2316163"/>
          </a:xfrm>
          <a:solidFill>
            <a:schemeClr val="bg1"/>
          </a:solidFill>
        </p:grpSpPr>
        <p:sp>
          <p:nvSpPr>
            <p:cNvPr id="7"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8"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9" name="文本占位符 6"/>
          <p:cNvSpPr>
            <a:spLocks noGrp="1"/>
          </p:cNvSpPr>
          <p:nvPr>
            <p:ph type="body" sz="quarter" idx="10" hasCustomPrompt="1"/>
          </p:nvPr>
        </p:nvSpPr>
        <p:spPr>
          <a:xfrm>
            <a:off x="444603" y="1247556"/>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3"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4"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2"/>
          <p:cNvSpPr>
            <a:spLocks noEditPoints="1"/>
          </p:cNvSpPr>
          <p:nvPr userDrawn="1"/>
        </p:nvSpPr>
        <p:spPr bwMode="auto">
          <a:xfrm>
            <a:off x="479189" y="474076"/>
            <a:ext cx="507964"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04" tIns="45702" rIns="91404" bIns="45702"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标题 1"/>
          <p:cNvSpPr>
            <a:spLocks noGrp="1"/>
          </p:cNvSpPr>
          <p:nvPr>
            <p:ph type="title"/>
          </p:nvPr>
        </p:nvSpPr>
        <p:spPr>
          <a:xfrm>
            <a:off x="1594177" y="410400"/>
            <a:ext cx="9827761" cy="640800"/>
          </a:xfrm>
          <a:prstGeom prst="rect">
            <a:avLst/>
          </a:prstGeom>
        </p:spPr>
        <p:txBody>
          <a:bodyPr lIns="100800" tIns="50400" rIns="100800" bIns="50400" anchor="ctr" anchorCtr="0"/>
          <a:lstStyle>
            <a:lvl1pPr fontAlgn="ctr">
              <a:defRPr b="1" baseline="0">
                <a:latin typeface="Huawei Sans" panose="020C0503030203020204" pitchFamily="34" charset="0"/>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grpSp>
        <p:nvGrpSpPr>
          <p:cNvPr id="2" name="组合 1"/>
          <p:cNvGrpSpPr/>
          <p:nvPr userDrawn="1"/>
        </p:nvGrpSpPr>
        <p:grpSpPr>
          <a:xfrm>
            <a:off x="12162528" y="4653136"/>
            <a:ext cx="638734" cy="1729234"/>
            <a:chOff x="12162528" y="4653136"/>
            <a:chExt cx="638734" cy="1729234"/>
          </a:xfrm>
        </p:grpSpPr>
        <p:sp>
          <p:nvSpPr>
            <p:cNvPr id="3" name="矩形 2"/>
            <p:cNvSpPr/>
            <p:nvPr userDrawn="1"/>
          </p:nvSpPr>
          <p:spPr>
            <a:xfrm>
              <a:off x="12212029" y="4653136"/>
              <a:ext cx="539729" cy="288726"/>
            </a:xfrm>
            <a:prstGeom prst="rect">
              <a:avLst/>
            </a:prstGeom>
            <a:solidFill>
              <a:srgbClr val="00B0F0"/>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4" name="矩形 3"/>
            <p:cNvSpPr/>
            <p:nvPr userDrawn="1"/>
          </p:nvSpPr>
          <p:spPr>
            <a:xfrm>
              <a:off x="12212029" y="4941964"/>
              <a:ext cx="539729" cy="288000"/>
            </a:xfrm>
            <a:prstGeom prst="rect">
              <a:avLst/>
            </a:prstGeom>
            <a:solidFill>
              <a:srgbClr val="A6D2FF"/>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5" name="矩形 4"/>
            <p:cNvSpPr/>
            <p:nvPr userDrawn="1"/>
          </p:nvSpPr>
          <p:spPr>
            <a:xfrm>
              <a:off x="12212029" y="5230066"/>
              <a:ext cx="539729" cy="288000"/>
            </a:xfrm>
            <a:prstGeom prst="rect">
              <a:avLst/>
            </a:prstGeom>
            <a:solidFill>
              <a:srgbClr val="D8D8D8"/>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6" name="矩形 5"/>
            <p:cNvSpPr/>
            <p:nvPr userDrawn="1"/>
          </p:nvSpPr>
          <p:spPr>
            <a:xfrm>
              <a:off x="12212029" y="5518168"/>
              <a:ext cx="539729" cy="288000"/>
            </a:xfrm>
            <a:prstGeom prst="rect">
              <a:avLst/>
            </a:prstGeom>
            <a:solidFill>
              <a:srgbClr val="C00000"/>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7" name="矩形 6"/>
            <p:cNvSpPr/>
            <p:nvPr userDrawn="1"/>
          </p:nvSpPr>
          <p:spPr>
            <a:xfrm>
              <a:off x="12212029" y="5806270"/>
              <a:ext cx="539729" cy="288000"/>
            </a:xfrm>
            <a:prstGeom prst="rect">
              <a:avLst/>
            </a:prstGeom>
            <a:solidFill>
              <a:srgbClr val="FFFFCC"/>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8" name="矩形 7"/>
            <p:cNvSpPr/>
            <p:nvPr userDrawn="1"/>
          </p:nvSpPr>
          <p:spPr>
            <a:xfrm>
              <a:off x="12212029" y="6094370"/>
              <a:ext cx="539729" cy="288000"/>
            </a:xfrm>
            <a:prstGeom prst="rect">
              <a:avLst/>
            </a:prstGeom>
            <a:solidFill>
              <a:srgbClr val="FFC000"/>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9" name="文本框 8"/>
            <p:cNvSpPr txBox="1"/>
            <p:nvPr userDrawn="1"/>
          </p:nvSpPr>
          <p:spPr bwMode="auto">
            <a:xfrm>
              <a:off x="12162528" y="4683920"/>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mn-lt"/>
                  <a:ea typeface="+mn-ea"/>
                </a:rPr>
                <a:t>表格表头</a:t>
              </a:r>
              <a:endParaRPr lang="zh-CN" altLang="en-US" sz="900" dirty="0">
                <a:solidFill>
                  <a:schemeClr val="bg1"/>
                </a:solidFill>
                <a:latin typeface="+mn-lt"/>
                <a:ea typeface="+mn-ea"/>
              </a:endParaRPr>
            </a:p>
          </p:txBody>
        </p:sp>
        <p:sp>
          <p:nvSpPr>
            <p:cNvPr id="10" name="文本框 9"/>
            <p:cNvSpPr txBox="1"/>
            <p:nvPr userDrawn="1"/>
          </p:nvSpPr>
          <p:spPr bwMode="auto">
            <a:xfrm>
              <a:off x="12162528" y="4972385"/>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表格边框</a:t>
              </a:r>
              <a:endParaRPr lang="zh-CN" altLang="en-US" sz="900" dirty="0">
                <a:latin typeface="+mn-lt"/>
                <a:ea typeface="+mn-ea"/>
              </a:endParaRPr>
            </a:p>
          </p:txBody>
        </p:sp>
        <p:sp>
          <p:nvSpPr>
            <p:cNvPr id="11" name="文本框 10"/>
            <p:cNvSpPr txBox="1"/>
            <p:nvPr userDrawn="1"/>
          </p:nvSpPr>
          <p:spPr bwMode="auto">
            <a:xfrm>
              <a:off x="12162528" y="5260487"/>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导航灰底</a:t>
              </a:r>
              <a:endParaRPr lang="zh-CN" altLang="en-US" sz="900" dirty="0">
                <a:latin typeface="+mn-lt"/>
                <a:ea typeface="+mn-ea"/>
              </a:endParaRPr>
            </a:p>
          </p:txBody>
        </p:sp>
        <p:sp>
          <p:nvSpPr>
            <p:cNvPr id="12" name="文本框 11"/>
            <p:cNvSpPr txBox="1"/>
            <p:nvPr userDrawn="1"/>
          </p:nvSpPr>
          <p:spPr bwMode="auto">
            <a:xfrm>
              <a:off x="12220212" y="5548589"/>
              <a:ext cx="52336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mn-lt"/>
                  <a:ea typeface="+mn-ea"/>
                </a:rPr>
                <a:t>华为红</a:t>
              </a:r>
              <a:endParaRPr lang="zh-CN" altLang="en-US" sz="900" dirty="0">
                <a:solidFill>
                  <a:schemeClr val="bg1"/>
                </a:solidFill>
                <a:latin typeface="+mn-lt"/>
                <a:ea typeface="+mn-ea"/>
              </a:endParaRPr>
            </a:p>
          </p:txBody>
        </p:sp>
        <p:sp>
          <p:nvSpPr>
            <p:cNvPr id="13" name="文本框 12"/>
            <p:cNvSpPr txBox="1"/>
            <p:nvPr userDrawn="1"/>
          </p:nvSpPr>
          <p:spPr bwMode="auto">
            <a:xfrm>
              <a:off x="12162528" y="58366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文字底色</a:t>
              </a:r>
              <a:endParaRPr lang="zh-CN" altLang="en-US" sz="900" dirty="0">
                <a:latin typeface="+mn-lt"/>
                <a:ea typeface="+mn-ea"/>
              </a:endParaRPr>
            </a:p>
          </p:txBody>
        </p:sp>
        <p:sp>
          <p:nvSpPr>
            <p:cNvPr id="14" name="文本框 13"/>
            <p:cNvSpPr txBox="1"/>
            <p:nvPr userDrawn="1"/>
          </p:nvSpPr>
          <p:spPr bwMode="auto">
            <a:xfrm>
              <a:off x="12162528" y="61247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文字边框</a:t>
              </a:r>
              <a:endParaRPr lang="zh-CN" altLang="en-US" sz="900" dirty="0">
                <a:latin typeface="+mn-lt"/>
                <a:ea typeface="+mn-ea"/>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5.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869611" y="260649"/>
            <a:ext cx="10323183"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28" name="Rectangle 57"/>
          <p:cNvSpPr>
            <a:spLocks noGrp="1" noChangeArrowheads="1"/>
          </p:cNvSpPr>
          <p:nvPr>
            <p:ph type="body" idx="1"/>
          </p:nvPr>
        </p:nvSpPr>
        <p:spPr bwMode="auto">
          <a:xfrm>
            <a:off x="442912" y="1248073"/>
            <a:ext cx="11307600" cy="4680000"/>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9" name="Rectangle 69"/>
          <p:cNvSpPr>
            <a:spLocks noChangeArrowheads="1"/>
          </p:cNvSpPr>
          <p:nvPr userDrawn="1"/>
        </p:nvSpPr>
        <p:spPr bwMode="auto">
          <a:xfrm>
            <a:off x="155280" y="6500581"/>
            <a:ext cx="658440" cy="265552"/>
          </a:xfrm>
          <a:prstGeom prst="rect">
            <a:avLst/>
          </a:prstGeom>
          <a:noFill/>
          <a:ln w="9525" algn="ctr">
            <a:noFill/>
            <a:miter lim="800000"/>
          </a:ln>
          <a:effectLst/>
        </p:spPr>
        <p:txBody>
          <a:bodyPr wrap="none" lIns="80070" tIns="40036" rIns="80070" bIns="40036">
            <a:spAutoFit/>
          </a:bodyPr>
          <a:lstStyle/>
          <a:p>
            <a:pPr algn="l" defTabSz="801370" eaLnBrk="0" fontAlgn="ctr" hangingPunct="0">
              <a:defRPr/>
            </a:pP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第</a:t>
            </a:r>
            <a:fld id="{2F2CF7F5-F178-4429-B6CA-28062DF31937}" type="slidenum">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fld>
            <a:r>
              <a:rPr lang="zh-CN" altLang="en-US" sz="1200" dirty="0">
                <a:latin typeface="Huawei Sans" panose="020C0503030203020204" pitchFamily="34" charset="0"/>
                <a:ea typeface="方正兰亭黑简体" panose="02000000000000000000" pitchFamily="2" charset="-122"/>
                <a:cs typeface="Huawei Sans" panose="020C0503030203020204" pitchFamily="34" charset="0"/>
              </a:rPr>
              <a:t>页</a:t>
            </a:r>
            <a:endParaRPr lang="en-US" altLang="zh-CN"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0" name="Rectangle 54"/>
          <p:cNvSpPr>
            <a:spLocks noChangeArrowheads="1"/>
          </p:cNvSpPr>
          <p:nvPr userDrawn="1"/>
        </p:nvSpPr>
        <p:spPr bwMode="auto">
          <a:xfrm>
            <a:off x="947058" y="6500581"/>
            <a:ext cx="2572620" cy="265520"/>
          </a:xfrm>
          <a:prstGeom prst="rect">
            <a:avLst/>
          </a:prstGeom>
          <a:noFill/>
          <a:ln w="9525" algn="ctr">
            <a:noFill/>
            <a:miter lim="800000"/>
          </a:ln>
          <a:effectLst/>
        </p:spPr>
        <p:txBody>
          <a:bodyPr wrap="none" lIns="80070" tIns="40036" rIns="80070" bIns="40036">
            <a:spAutoFit/>
          </a:bodyPr>
          <a:lstStyle/>
          <a:p>
            <a:pPr defTabSz="801370" eaLnBrk="0" fontAlgn="ctr" hangingPunct="0">
              <a:defRPr/>
            </a:pP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版权所有</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r>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华为技术有限公司</a:t>
            </a:r>
            <a:endPar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31" name="图片 30"/>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670660" y="6504032"/>
            <a:ext cx="1248712" cy="273343"/>
          </a:xfrm>
          <a:prstGeom prst="rect">
            <a:avLst/>
          </a:prstGeom>
        </p:spPr>
      </p:pic>
      <p:grpSp>
        <p:nvGrpSpPr>
          <p:cNvPr id="32" name="组合 31"/>
          <p:cNvGrpSpPr/>
          <p:nvPr userDrawn="1"/>
        </p:nvGrpSpPr>
        <p:grpSpPr>
          <a:xfrm>
            <a:off x="12162528" y="4653136"/>
            <a:ext cx="638734" cy="1729234"/>
            <a:chOff x="12162528" y="4653136"/>
            <a:chExt cx="638734" cy="1729234"/>
          </a:xfrm>
        </p:grpSpPr>
        <p:sp>
          <p:nvSpPr>
            <p:cNvPr id="33" name="矩形 32"/>
            <p:cNvSpPr/>
            <p:nvPr userDrawn="1"/>
          </p:nvSpPr>
          <p:spPr>
            <a:xfrm>
              <a:off x="12212029" y="4653136"/>
              <a:ext cx="539729" cy="288726"/>
            </a:xfrm>
            <a:prstGeom prst="rect">
              <a:avLst/>
            </a:prstGeom>
            <a:solidFill>
              <a:srgbClr val="00B0F0"/>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4" name="矩形 33"/>
            <p:cNvSpPr/>
            <p:nvPr userDrawn="1"/>
          </p:nvSpPr>
          <p:spPr>
            <a:xfrm>
              <a:off x="12212029" y="4941964"/>
              <a:ext cx="539729" cy="288000"/>
            </a:xfrm>
            <a:prstGeom prst="rect">
              <a:avLst/>
            </a:prstGeom>
            <a:solidFill>
              <a:srgbClr val="A6D2FF"/>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5" name="矩形 34"/>
            <p:cNvSpPr/>
            <p:nvPr userDrawn="1"/>
          </p:nvSpPr>
          <p:spPr>
            <a:xfrm>
              <a:off x="12212029" y="5230066"/>
              <a:ext cx="539729" cy="288000"/>
            </a:xfrm>
            <a:prstGeom prst="rect">
              <a:avLst/>
            </a:prstGeom>
            <a:solidFill>
              <a:srgbClr val="D8D8D8"/>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6" name="矩形 35"/>
            <p:cNvSpPr/>
            <p:nvPr userDrawn="1"/>
          </p:nvSpPr>
          <p:spPr>
            <a:xfrm>
              <a:off x="12212029" y="5518168"/>
              <a:ext cx="539729" cy="288000"/>
            </a:xfrm>
            <a:prstGeom prst="rect">
              <a:avLst/>
            </a:prstGeom>
            <a:solidFill>
              <a:srgbClr val="C00000"/>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7" name="矩形 36"/>
            <p:cNvSpPr/>
            <p:nvPr userDrawn="1"/>
          </p:nvSpPr>
          <p:spPr>
            <a:xfrm>
              <a:off x="12212029" y="5806270"/>
              <a:ext cx="539729" cy="288000"/>
            </a:xfrm>
            <a:prstGeom prst="rect">
              <a:avLst/>
            </a:prstGeom>
            <a:solidFill>
              <a:srgbClr val="FFFFCC"/>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8" name="矩形 37"/>
            <p:cNvSpPr/>
            <p:nvPr userDrawn="1"/>
          </p:nvSpPr>
          <p:spPr>
            <a:xfrm>
              <a:off x="12212029" y="6094370"/>
              <a:ext cx="539729" cy="288000"/>
            </a:xfrm>
            <a:prstGeom prst="rect">
              <a:avLst/>
            </a:prstGeom>
            <a:solidFill>
              <a:srgbClr val="FFC000"/>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9" name="文本框 38"/>
            <p:cNvSpPr txBox="1"/>
            <p:nvPr userDrawn="1"/>
          </p:nvSpPr>
          <p:spPr bwMode="auto">
            <a:xfrm>
              <a:off x="12162528" y="4683920"/>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Huawei Sans" panose="020C0503030203020204" pitchFamily="34" charset="0"/>
                  <a:ea typeface="方正兰亭黑简体" panose="02000000000000000000" pitchFamily="2" charset="-122"/>
                </a:rPr>
                <a:t>表格表头</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40" name="文本框 39"/>
            <p:cNvSpPr txBox="1"/>
            <p:nvPr userDrawn="1"/>
          </p:nvSpPr>
          <p:spPr bwMode="auto">
            <a:xfrm>
              <a:off x="12162528" y="4972385"/>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表格边框</a:t>
              </a:r>
              <a:endParaRPr lang="zh-CN" altLang="en-US" sz="900" dirty="0">
                <a:latin typeface="Huawei Sans" panose="020C0503030203020204" pitchFamily="34" charset="0"/>
                <a:ea typeface="方正兰亭黑简体" panose="02000000000000000000" pitchFamily="2" charset="-122"/>
              </a:endParaRPr>
            </a:p>
          </p:txBody>
        </p:sp>
        <p:sp>
          <p:nvSpPr>
            <p:cNvPr id="41" name="文本框 40"/>
            <p:cNvSpPr txBox="1"/>
            <p:nvPr userDrawn="1"/>
          </p:nvSpPr>
          <p:spPr bwMode="auto">
            <a:xfrm>
              <a:off x="12162528" y="5260487"/>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导航灰底</a:t>
              </a:r>
              <a:endParaRPr lang="zh-CN" altLang="en-US" sz="900" dirty="0">
                <a:latin typeface="Huawei Sans" panose="020C0503030203020204" pitchFamily="34" charset="0"/>
                <a:ea typeface="方正兰亭黑简体" panose="02000000000000000000" pitchFamily="2" charset="-122"/>
              </a:endParaRPr>
            </a:p>
          </p:txBody>
        </p:sp>
        <p:sp>
          <p:nvSpPr>
            <p:cNvPr id="42" name="文本框 41"/>
            <p:cNvSpPr txBox="1"/>
            <p:nvPr userDrawn="1"/>
          </p:nvSpPr>
          <p:spPr bwMode="auto">
            <a:xfrm>
              <a:off x="12220212" y="5548589"/>
              <a:ext cx="52336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Huawei Sans" panose="020C0503030203020204" pitchFamily="34" charset="0"/>
                  <a:ea typeface="方正兰亭黑简体" panose="02000000000000000000" pitchFamily="2" charset="-122"/>
                </a:rPr>
                <a:t>华为红</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43" name="文本框 42"/>
            <p:cNvSpPr txBox="1"/>
            <p:nvPr userDrawn="1"/>
          </p:nvSpPr>
          <p:spPr bwMode="auto">
            <a:xfrm>
              <a:off x="12162528" y="58366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文字底色</a:t>
              </a:r>
              <a:endParaRPr lang="zh-CN" altLang="en-US" sz="900" dirty="0">
                <a:latin typeface="Huawei Sans" panose="020C0503030203020204" pitchFamily="34" charset="0"/>
                <a:ea typeface="方正兰亭黑简体" panose="02000000000000000000" pitchFamily="2" charset="-122"/>
              </a:endParaRPr>
            </a:p>
          </p:txBody>
        </p:sp>
        <p:sp>
          <p:nvSpPr>
            <p:cNvPr id="44" name="文本框 43"/>
            <p:cNvSpPr txBox="1"/>
            <p:nvPr userDrawn="1"/>
          </p:nvSpPr>
          <p:spPr bwMode="auto">
            <a:xfrm>
              <a:off x="12162528" y="61247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文字边框</a:t>
              </a:r>
              <a:endParaRPr lang="zh-CN" altLang="en-US" sz="900" dirty="0">
                <a:latin typeface="Huawei Sans" panose="020C0503030203020204" pitchFamily="34" charset="0"/>
                <a:ea typeface="方正兰亭黑简体" panose="02000000000000000000" pitchFamily="2"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iming>
    <p:tnLst>
      <p:par>
        <p:cTn id="1" dur="indefinite" restart="never" nodeType="tmRoot"/>
      </p:par>
    </p:tnLst>
  </p:timing>
  <p:txStyles>
    <p:titleStyle>
      <a:lvl1pPr algn="l" defTabSz="913765" rtl="0" eaLnBrk="1" fontAlgn="ctr" latinLnBrk="0" hangingPunct="1">
        <a:lnSpc>
          <a:spcPct val="90000"/>
        </a:lnSpc>
        <a:spcBef>
          <a:spcPct val="0"/>
        </a:spcBef>
        <a:buNone/>
        <a:defRPr sz="3500" kern="1200">
          <a:solidFill>
            <a:schemeClr val="tx1"/>
          </a:solidFill>
          <a:latin typeface="Huawei Sans" panose="020C0503030203020204" pitchFamily="34" charset="0"/>
          <a:ea typeface="方正兰亭黑简体" panose="02000000000000000000" pitchFamily="2" charset="-122"/>
          <a:cs typeface="+mj-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sym typeface="Huawei Sans" panose="020C0503030203020204" pitchFamily="34" charset="0"/>
              </a:rPr>
              <a:t>第七</a:t>
            </a:r>
            <a:r>
              <a:rPr lang="zh-CN" altLang="en-US" smtClean="0">
                <a:sym typeface="Huawei Sans" panose="020C0503030203020204" pitchFamily="34" charset="0"/>
              </a:rPr>
              <a:t>章 数据库</a:t>
            </a:r>
            <a:r>
              <a:rPr lang="zh-CN" altLang="en-US">
                <a:sym typeface="Huawei Sans" panose="020C0503030203020204" pitchFamily="34" charset="0"/>
              </a:rPr>
              <a:t>设计基础</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需求分析的意义</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sz="2200" dirty="0">
                <a:sym typeface="Huawei Sans" panose="020C0503030203020204" pitchFamily="34" charset="0"/>
              </a:rPr>
              <a:t>需求分析阶段主要是收集信息并进行分析和整理，为后续阶段提供充足信息。</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是整个数据库设计的基础。</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最困难，也可能最耗时的阶段。</a:t>
            </a:r>
            <a:endParaRPr lang="en-US" altLang="zh-CN" dirty="0">
              <a:sym typeface="Huawei Sans" panose="020C0503030203020204" pitchFamily="34" charset="0"/>
            </a:endParaRPr>
          </a:p>
          <a:p>
            <a:pPr lvl="1"/>
            <a:r>
              <a:rPr lang="zh-CN" altLang="en-US" sz="1800" dirty="0">
                <a:sym typeface="Huawei Sans" panose="020C0503030203020204" pitchFamily="34" charset="0"/>
              </a:rPr>
              <a:t>需求分析没做好，会导致整个数据库设计重新返工。</a:t>
            </a:r>
            <a:endParaRPr lang="en-US" altLang="zh-CN" sz="1800" dirty="0">
              <a:sym typeface="Huawei Sans" panose="020C0503030203020204" pitchFamily="34" charset="0"/>
            </a:endParaRPr>
          </a:p>
          <a:p>
            <a:r>
              <a:rPr lang="zh-CN" altLang="en-US" sz="2200" dirty="0">
                <a:sym typeface="Huawei Sans" panose="020C0503030203020204" pitchFamily="34" charset="0"/>
              </a:rPr>
              <a:t>需求分析阶段需要：</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了解现有系统的运行概况。</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确定新系统的功能要求。</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收集能够实现目标的基础数据及相关的业务流程。</a:t>
            </a:r>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需求分析阶段的任务</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对用户业务行为和流程进行调查：</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了解用户对新系统的期望和目标。</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了解目前现存系统的主要问题。</a:t>
            </a:r>
            <a:endParaRPr lang="en-US" altLang="zh-CN" sz="1800" dirty="0">
              <a:sym typeface="Huawei Sans" panose="020C0503030203020204" pitchFamily="34" charset="0"/>
            </a:endParaRPr>
          </a:p>
          <a:p>
            <a:r>
              <a:rPr lang="zh-CN" altLang="en-US" sz="2200" dirty="0">
                <a:sym typeface="Huawei Sans" panose="020C0503030203020204" pitchFamily="34" charset="0"/>
              </a:rPr>
              <a:t>系统调研、收集和分析需求，确定系统开发范围：</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信息调研：确定所设计的数据库系统用到的所有信息，明确信息来源，方式，数据格式和内容。</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处理需求：把用户的业务功能需求转化成需求说明，定义要设计的数据库系统的功能点。</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了解并记录用户在安全性和完整性方面的要求。</a:t>
            </a:r>
            <a:endParaRPr lang="en-US" altLang="zh-CN" sz="1800" dirty="0">
              <a:sym typeface="Huawei Sans" panose="020C0503030203020204" pitchFamily="34" charset="0"/>
            </a:endParaRPr>
          </a:p>
          <a:p>
            <a:r>
              <a:rPr lang="zh-CN" altLang="en-US" sz="2200" dirty="0">
                <a:sym typeface="Huawei Sans" panose="020C0503030203020204" pitchFamily="34" charset="0"/>
              </a:rPr>
              <a:t>编写需求分析报告：</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用户需求规格说明书</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数据字典</a:t>
            </a:r>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需求分析阶段的方法</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需求分析的重点是梳理清楚用户的“信息流”和“业务流”。</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业务现状：包括业务方针政策，组织机构，业务过程等。</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信息源流：数据的源头、流向和重点，各种数据产生、修改的过程和频率，以及数据和业务的处理关系。</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外部要求：数据保密性要求，查询响应时间要求，输出报表要求等。</a:t>
            </a:r>
            <a:endParaRPr lang="en-US" altLang="zh-CN" sz="1800" dirty="0">
              <a:sym typeface="Huawei Sans" panose="020C0503030203020204" pitchFamily="34" charset="0"/>
            </a:endParaRPr>
          </a:p>
          <a:p>
            <a:r>
              <a:rPr lang="zh-CN" altLang="en-US" sz="2200" dirty="0" smtClean="0">
                <a:sym typeface="Huawei Sans" panose="020C0503030203020204" pitchFamily="34" charset="0"/>
              </a:rPr>
              <a:t>需求调查的方法，包括但不限于：</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查看现有系统的设计文档，报告；</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和业务人员座谈；</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问卷调查；</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采集样本数据（如果条件允许）。</a:t>
            </a:r>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数据字典</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1800" dirty="0">
                <a:sym typeface="Huawei Sans" panose="020C0503030203020204" pitchFamily="34" charset="0"/>
              </a:rPr>
              <a:t>数据字典是对数据的描述，不是数据本身。包括：</a:t>
            </a:r>
            <a:endParaRPr lang="en-US" altLang="zh-CN" sz="1800" dirty="0">
              <a:sym typeface="Huawei Sans" panose="020C0503030203020204" pitchFamily="34" charset="0"/>
            </a:endParaRPr>
          </a:p>
          <a:p>
            <a:pPr lvl="1"/>
            <a:r>
              <a:rPr lang="zh-CN" altLang="en-US" sz="1600" dirty="0">
                <a:sym typeface="Huawei Sans" panose="020C0503030203020204" pitchFamily="34" charset="0"/>
              </a:rPr>
              <a:t>数据项</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数据项名称，含义，数据类型，长度，取值范围，单位，与其他数据项逻辑关系等。</a:t>
            </a:r>
            <a:endParaRPr lang="en-US" altLang="zh-CN" sz="1400" dirty="0">
              <a:sym typeface="Huawei Sans" panose="020C0503030203020204" pitchFamily="34" charset="0"/>
            </a:endParaRPr>
          </a:p>
          <a:p>
            <a:pPr lvl="2"/>
            <a:r>
              <a:rPr lang="zh-CN" altLang="en-US" sz="1400" dirty="0">
                <a:sym typeface="Huawei Sans" panose="020C0503030203020204" pitchFamily="34" charset="0"/>
              </a:rPr>
              <a:t>是逻辑设计阶段模型优化的依据。</a:t>
            </a:r>
            <a:endParaRPr lang="en-US" altLang="zh-CN" sz="1400" dirty="0">
              <a:sym typeface="Huawei Sans" panose="020C0503030203020204" pitchFamily="34" charset="0"/>
            </a:endParaRPr>
          </a:p>
          <a:p>
            <a:pPr lvl="1"/>
            <a:r>
              <a:rPr lang="zh-CN" altLang="en-US" sz="1600" dirty="0">
                <a:sym typeface="Huawei Sans" panose="020C0503030203020204" pitchFamily="34" charset="0"/>
              </a:rPr>
              <a:t>数据结构</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数据结构反映了数据项之间的组合关系。一个数据结构可以由若干数据项和数据结构混合组成。</a:t>
            </a:r>
            <a:endParaRPr lang="en-US" altLang="zh-CN" sz="1400" dirty="0">
              <a:sym typeface="Huawei Sans" panose="020C0503030203020204" pitchFamily="34" charset="0"/>
            </a:endParaRPr>
          </a:p>
          <a:p>
            <a:pPr lvl="1"/>
            <a:r>
              <a:rPr lang="zh-CN" altLang="en-US" sz="1600" dirty="0">
                <a:sym typeface="Huawei Sans" panose="020C0503030203020204" pitchFamily="34" charset="0"/>
              </a:rPr>
              <a:t>数据流</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在系统内的传输路径。包括数据来源，流向，平均流量，高峰期流量等。</a:t>
            </a:r>
            <a:endParaRPr lang="en-US" altLang="zh-CN" sz="1400" dirty="0">
              <a:sym typeface="Huawei Sans" panose="020C0503030203020204" pitchFamily="34" charset="0"/>
            </a:endParaRPr>
          </a:p>
          <a:p>
            <a:pPr lvl="1"/>
            <a:r>
              <a:rPr lang="zh-CN" altLang="en-US" sz="1600" dirty="0">
                <a:sym typeface="Huawei Sans" panose="020C0503030203020204" pitchFamily="34" charset="0"/>
              </a:rPr>
              <a:t>数据存储</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数据存取拼读，保留时间长度，数据存取方式。</a:t>
            </a:r>
            <a:endParaRPr lang="en-US" altLang="zh-CN" sz="1400" dirty="0">
              <a:sym typeface="Huawei Sans" panose="020C0503030203020204" pitchFamily="34" charset="0"/>
            </a:endParaRPr>
          </a:p>
          <a:p>
            <a:pPr lvl="1"/>
            <a:r>
              <a:rPr lang="zh-CN" altLang="en-US" sz="1600" dirty="0">
                <a:sym typeface="Huawei Sans" panose="020C0503030203020204" pitchFamily="34" charset="0"/>
              </a:rPr>
              <a:t>处理过程</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数据处理过程的功能及处理要求。功能是指处理过程用来做什么，要求包括单位时间内处理多少事务，多少数据量，时间响应要求等</a:t>
            </a:r>
            <a:r>
              <a:rPr lang="zh-CN" altLang="en-US" sz="1400" dirty="0" smtClean="0">
                <a:sym typeface="Huawei Sans" panose="020C0503030203020204" pitchFamily="34" charset="0"/>
              </a:rPr>
              <a:t>。</a:t>
            </a:r>
            <a:endParaRPr lang="en-US" altLang="zh-CN" sz="1400"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数据库设计概述</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需求分析</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概念设计</a:t>
            </a:r>
            <a:endParaRPr lang="zh-CN" altLang="en-US" b="1"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逻辑设计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物理设计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a:t>
            </a:r>
            <a:r>
              <a:rPr lang="zh-CN" altLang="en-US"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案例</a:t>
            </a:r>
            <a:endPar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概念设计和概念模型</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sz="2200" dirty="0">
                <a:sym typeface="Huawei Sans" panose="020C0503030203020204" pitchFamily="34" charset="0"/>
              </a:rPr>
              <a:t>概念设计的任务</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分析用户提出的需求，对用户需求进行综合、归纳和抽象，形成一个独立于具体数据库管理系统的概念层次抽象模型，即为概念数据模型。</a:t>
            </a:r>
            <a:endParaRPr lang="en-US" altLang="zh-CN" sz="1800" dirty="0">
              <a:sym typeface="Huawei Sans" panose="020C0503030203020204" pitchFamily="34" charset="0"/>
            </a:endParaRPr>
          </a:p>
          <a:p>
            <a:r>
              <a:rPr lang="zh-CN" altLang="en-US" sz="2200" dirty="0">
                <a:sym typeface="Huawei Sans" panose="020C0503030203020204" pitchFamily="34" charset="0"/>
              </a:rPr>
              <a:t>概念模型的主要特点</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能真实、充分地反映现实世界，包括事物和事物之间的联系，是现实世界的真实模型。</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易于理解，可以和不熟悉数据库的用户进行讨论。</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易于更改，当应用环境和应用要求改变时可以对概念模型进行修改和扩充。</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易于向关系数据模型转换。</a:t>
            </a:r>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E-R</a:t>
            </a:r>
            <a:r>
              <a:rPr lang="zh-CN" altLang="en-US" dirty="0">
                <a:sym typeface="Huawei Sans" panose="020C0503030203020204" pitchFamily="34" charset="0"/>
              </a:rPr>
              <a:t>方法</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sz="2200" dirty="0">
                <a:sym typeface="Huawei Sans" panose="020C0503030203020204" pitchFamily="34" charset="0"/>
              </a:rPr>
              <a:t>1976</a:t>
            </a:r>
            <a:r>
              <a:rPr lang="zh-CN" altLang="en-US" sz="2200" dirty="0">
                <a:sym typeface="Huawei Sans" panose="020C0503030203020204" pitchFamily="34" charset="0"/>
              </a:rPr>
              <a:t>年</a:t>
            </a:r>
            <a:r>
              <a:rPr lang="en-US" altLang="zh-CN" sz="2200" dirty="0" err="1">
                <a:sym typeface="Huawei Sans" panose="020C0503030203020204" pitchFamily="34" charset="0"/>
              </a:rPr>
              <a:t>P.P.S.Chen</a:t>
            </a:r>
            <a:r>
              <a:rPr lang="zh-CN" altLang="en-US" sz="2200" dirty="0">
                <a:sym typeface="Huawei Sans" panose="020C0503030203020204" pitchFamily="34" charset="0"/>
              </a:rPr>
              <a:t>提出了实体</a:t>
            </a:r>
            <a:r>
              <a:rPr lang="en-US" altLang="zh-CN" sz="2200" dirty="0">
                <a:sym typeface="Huawei Sans" panose="020C0503030203020204" pitchFamily="34" charset="0"/>
              </a:rPr>
              <a:t>-</a:t>
            </a:r>
            <a:r>
              <a:rPr lang="zh-CN" altLang="en-US" sz="2200" dirty="0" smtClean="0">
                <a:sym typeface="Huawei Sans" panose="020C0503030203020204" pitchFamily="34" charset="0"/>
              </a:rPr>
              <a:t>联系</a:t>
            </a:r>
            <a:r>
              <a:rPr lang="en-US" altLang="zh-CN" sz="2200" dirty="0">
                <a:sym typeface="Huawei Sans" panose="020C0503030203020204" pitchFamily="34" charset="0"/>
              </a:rPr>
              <a:t>(</a:t>
            </a:r>
            <a:r>
              <a:rPr lang="en-US" altLang="zh-CN" sz="2200" dirty="0" err="1" smtClean="0">
                <a:sym typeface="Huawei Sans" panose="020C0503030203020204" pitchFamily="34" charset="0"/>
              </a:rPr>
              <a:t>Entitiy</a:t>
            </a:r>
            <a:r>
              <a:rPr lang="en-US" altLang="zh-CN" sz="2200" dirty="0" smtClean="0">
                <a:sym typeface="Huawei Sans" panose="020C0503030203020204" pitchFamily="34" charset="0"/>
              </a:rPr>
              <a:t>-Relationship</a:t>
            </a:r>
            <a:r>
              <a:rPr lang="en-US" altLang="zh-CN" sz="2200" dirty="0">
                <a:sym typeface="Huawei Sans" panose="020C0503030203020204" pitchFamily="34" charset="0"/>
              </a:rPr>
              <a:t>)</a:t>
            </a:r>
            <a:r>
              <a:rPr lang="zh-CN" altLang="en-US" sz="2200" dirty="0" smtClean="0">
                <a:sym typeface="Huawei Sans" panose="020C0503030203020204" pitchFamily="34" charset="0"/>
              </a:rPr>
              <a:t>方法</a:t>
            </a:r>
            <a:r>
              <a:rPr lang="zh-CN" altLang="en-US" sz="2200" dirty="0">
                <a:sym typeface="Huawei Sans" panose="020C0503030203020204" pitchFamily="34" charset="0"/>
              </a:rPr>
              <a:t>，即</a:t>
            </a:r>
            <a:r>
              <a:rPr lang="en-US" altLang="zh-CN" sz="2200" dirty="0">
                <a:sym typeface="Huawei Sans" panose="020C0503030203020204" pitchFamily="34" charset="0"/>
              </a:rPr>
              <a:t>E-R</a:t>
            </a:r>
            <a:r>
              <a:rPr lang="zh-CN" altLang="en-US" sz="2200" dirty="0">
                <a:sym typeface="Huawei Sans" panose="020C0503030203020204" pitchFamily="34" charset="0"/>
              </a:rPr>
              <a:t>方法。</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简单、实用。</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是构建概念模型常用的方法之一。</a:t>
            </a:r>
            <a:endParaRPr lang="en-US" altLang="zh-CN" sz="1800" dirty="0">
              <a:sym typeface="Huawei Sans" panose="020C0503030203020204" pitchFamily="34" charset="0"/>
            </a:endParaRPr>
          </a:p>
          <a:p>
            <a:r>
              <a:rPr lang="en-US" altLang="zh-CN" sz="2200" dirty="0">
                <a:sym typeface="Huawei Sans" panose="020C0503030203020204" pitchFamily="34" charset="0"/>
              </a:rPr>
              <a:t>E-R</a:t>
            </a:r>
            <a:r>
              <a:rPr lang="zh-CN" altLang="en-US" sz="2200" dirty="0">
                <a:sym typeface="Huawei Sans" panose="020C0503030203020204" pitchFamily="34" charset="0"/>
              </a:rPr>
              <a:t>方法使用的工具称为</a:t>
            </a:r>
            <a:r>
              <a:rPr lang="en-US" altLang="zh-CN" sz="2200" dirty="0">
                <a:sym typeface="Huawei Sans" panose="020C0503030203020204" pitchFamily="34" charset="0"/>
              </a:rPr>
              <a:t>E-R</a:t>
            </a:r>
            <a:r>
              <a:rPr lang="zh-CN" altLang="en-US" sz="2200" dirty="0" smtClean="0">
                <a:sym typeface="Huawei Sans" panose="020C0503030203020204" pitchFamily="34" charset="0"/>
              </a:rPr>
              <a:t>图。</a:t>
            </a:r>
            <a:endParaRPr lang="en-US" altLang="zh-CN" sz="2200" dirty="0">
              <a:sym typeface="Huawei Sans" panose="020C0503030203020204" pitchFamily="34" charset="0"/>
            </a:endParaRPr>
          </a:p>
          <a:p>
            <a:pPr lvl="1"/>
            <a:r>
              <a:rPr lang="en-US" altLang="zh-CN" sz="1800" dirty="0">
                <a:sym typeface="Huawei Sans" panose="020C0503030203020204" pitchFamily="34" charset="0"/>
              </a:rPr>
              <a:t>E-R</a:t>
            </a:r>
            <a:r>
              <a:rPr lang="zh-CN" altLang="en-US" sz="1800" dirty="0">
                <a:sym typeface="Huawei Sans" panose="020C0503030203020204" pitchFamily="34" charset="0"/>
              </a:rPr>
              <a:t>图在概念设计阶段使用的比较广泛。</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用</a:t>
            </a:r>
            <a:r>
              <a:rPr lang="en-US" altLang="zh-CN" sz="1800" dirty="0">
                <a:sym typeface="Huawei Sans" panose="020C0503030203020204" pitchFamily="34" charset="0"/>
              </a:rPr>
              <a:t>E-R</a:t>
            </a:r>
            <a:r>
              <a:rPr lang="zh-CN" altLang="en-US" sz="1800" dirty="0">
                <a:sym typeface="Huawei Sans" panose="020C0503030203020204" pitchFamily="34" charset="0"/>
              </a:rPr>
              <a:t>模型表示的数据库概念非常直观，易于用户理解。</a:t>
            </a:r>
            <a:endParaRPr lang="en-US" altLang="zh-CN" sz="1800" dirty="0">
              <a:sym typeface="Huawei Sans" panose="020C0503030203020204" pitchFamily="34" charset="0"/>
            </a:endParaRPr>
          </a:p>
          <a:p>
            <a:pPr lvl="1"/>
            <a:r>
              <a:rPr lang="en-US" altLang="zh-CN" sz="1800" dirty="0">
                <a:sym typeface="Huawei Sans" panose="020C0503030203020204" pitchFamily="34" charset="0"/>
              </a:rPr>
              <a:t>E-R</a:t>
            </a:r>
            <a:r>
              <a:rPr lang="zh-CN" altLang="en-US" sz="1800" dirty="0">
                <a:sym typeface="Huawei Sans" panose="020C0503030203020204" pitchFamily="34" charset="0"/>
              </a:rPr>
              <a:t>图主要由实体、属性和联系三个要素构成。</a:t>
            </a:r>
            <a:endParaRPr lang="en-US" altLang="zh-CN" sz="2000" dirty="0">
              <a:sym typeface="Huawei Sans" panose="020C0503030203020204" pitchFamily="34" charset="0"/>
            </a:endParaRPr>
          </a:p>
          <a:p>
            <a:endParaRPr lang="zh-CN" altLang="en-US" dirty="0">
              <a:sym typeface="Huawei Sans" panose="020C0503030203020204" pitchFamily="34" charset="0"/>
            </a:endParaRPr>
          </a:p>
        </p:txBody>
      </p:sp>
      <p:sp>
        <p:nvSpPr>
          <p:cNvPr id="4" name="Rectangle 18 - 1"/>
          <p:cNvSpPr>
            <a:spLocks noChangeArrowheads="1"/>
          </p:cNvSpPr>
          <p:nvPr/>
        </p:nvSpPr>
        <p:spPr bwMode="auto">
          <a:xfrm>
            <a:off x="8463200" y="4856402"/>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学生</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4"/>
          <p:cNvSpPr/>
          <p:nvPr/>
        </p:nvSpPr>
        <p:spPr bwMode="auto">
          <a:xfrm>
            <a:off x="6563601" y="5774142"/>
            <a:ext cx="1026544" cy="515862"/>
          </a:xfrm>
          <a:prstGeom prst="round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学号</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bwMode="auto">
          <a:xfrm>
            <a:off x="8463200" y="5774142"/>
            <a:ext cx="1026544" cy="515862"/>
          </a:xfrm>
          <a:prstGeom prst="round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姓名</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bwMode="auto">
          <a:xfrm>
            <a:off x="10427949" y="5774142"/>
            <a:ext cx="1026544" cy="515862"/>
          </a:xfrm>
          <a:prstGeom prst="round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性别</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Rectangle 18 - 1"/>
          <p:cNvSpPr>
            <a:spLocks noChangeArrowheads="1"/>
          </p:cNvSpPr>
          <p:nvPr/>
        </p:nvSpPr>
        <p:spPr bwMode="auto">
          <a:xfrm>
            <a:off x="8415680" y="1898808"/>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班级</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流程图: 决策 13"/>
          <p:cNvSpPr/>
          <p:nvPr/>
        </p:nvSpPr>
        <p:spPr bwMode="auto">
          <a:xfrm>
            <a:off x="8343672" y="3298828"/>
            <a:ext cx="1188132" cy="684076"/>
          </a:xfrm>
          <a:prstGeom prst="flowChartDecision">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组成</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5" name="直接连接符 14"/>
          <p:cNvCxnSpPr>
            <a:stCxn id="13" idx="2"/>
            <a:endCxn id="14" idx="0"/>
          </p:cNvCxnSpPr>
          <p:nvPr/>
        </p:nvCxnSpPr>
        <p:spPr bwMode="auto">
          <a:xfrm>
            <a:off x="8937738" y="2420870"/>
            <a:ext cx="0" cy="877958"/>
          </a:xfrm>
          <a:prstGeom prst="line">
            <a:avLst/>
          </a:prstGeom>
          <a:solidFill>
            <a:schemeClr val="bg1"/>
          </a:solidFill>
          <a:ln w="28575" algn="ctr">
            <a:solidFill>
              <a:schemeClr val="tx1"/>
            </a:solidFill>
            <a:miter lim="800000"/>
          </a:ln>
          <a:effectLst/>
        </p:spPr>
      </p:cxnSp>
      <p:cxnSp>
        <p:nvCxnSpPr>
          <p:cNvPr id="16" name="直接连接符 15"/>
          <p:cNvCxnSpPr>
            <a:stCxn id="14" idx="2"/>
          </p:cNvCxnSpPr>
          <p:nvPr/>
        </p:nvCxnSpPr>
        <p:spPr bwMode="auto">
          <a:xfrm>
            <a:off x="8937738" y="3982904"/>
            <a:ext cx="0" cy="877957"/>
          </a:xfrm>
          <a:prstGeom prst="line">
            <a:avLst/>
          </a:prstGeom>
          <a:solidFill>
            <a:schemeClr val="bg1"/>
          </a:solidFill>
          <a:ln w="28575" algn="ctr">
            <a:solidFill>
              <a:schemeClr val="tx1"/>
            </a:solidFill>
            <a:miter lim="800000"/>
          </a:ln>
          <a:effectLst/>
        </p:spPr>
      </p:cxnSp>
      <p:cxnSp>
        <p:nvCxnSpPr>
          <p:cNvPr id="18" name="直接连接符 17"/>
          <p:cNvCxnSpPr>
            <a:stCxn id="4" idx="2"/>
            <a:endCxn id="5" idx="0"/>
          </p:cNvCxnSpPr>
          <p:nvPr/>
        </p:nvCxnSpPr>
        <p:spPr>
          <a:xfrm flipH="1">
            <a:off x="7076873" y="5378464"/>
            <a:ext cx="1908385" cy="395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4" idx="2"/>
            <a:endCxn id="6" idx="0"/>
          </p:cNvCxnSpPr>
          <p:nvPr/>
        </p:nvCxnSpPr>
        <p:spPr>
          <a:xfrm flipH="1">
            <a:off x="8976472" y="5378464"/>
            <a:ext cx="8786" cy="395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4" idx="2"/>
          </p:cNvCxnSpPr>
          <p:nvPr/>
        </p:nvCxnSpPr>
        <p:spPr>
          <a:xfrm>
            <a:off x="8985258" y="5378464"/>
            <a:ext cx="1891289" cy="395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E-R</a:t>
            </a:r>
            <a:r>
              <a:rPr lang="zh-CN" altLang="en-US" dirty="0">
                <a:sym typeface="Huawei Sans" panose="020C0503030203020204" pitchFamily="34" charset="0"/>
              </a:rPr>
              <a:t>方法 </a:t>
            </a:r>
            <a:r>
              <a:rPr lang="en-US" altLang="zh-CN" dirty="0">
                <a:sym typeface="Huawei Sans" panose="020C0503030203020204" pitchFamily="34" charset="0"/>
              </a:rPr>
              <a:t>- </a:t>
            </a:r>
            <a:r>
              <a:rPr lang="zh-CN" altLang="en-US" dirty="0">
                <a:sym typeface="Huawei Sans" panose="020C0503030203020204" pitchFamily="34" charset="0"/>
              </a:rPr>
              <a:t>实体</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实体</a:t>
            </a:r>
            <a:endParaRPr lang="en-US" altLang="zh-CN" sz="2200" dirty="0">
              <a:sym typeface="Huawei Sans" panose="020C0503030203020204" pitchFamily="34" charset="0"/>
            </a:endParaRPr>
          </a:p>
          <a:p>
            <a:r>
              <a:rPr lang="zh-CN" altLang="en-US" sz="2000" dirty="0">
                <a:sym typeface="Huawei Sans" panose="020C0503030203020204" pitchFamily="34" charset="0"/>
              </a:rPr>
              <a:t>具有公共性质并且可以相互区分的现实世界对象的集合，例如：老师，学生，课程都是实体。</a:t>
            </a:r>
            <a:endParaRPr lang="en-US" altLang="zh-CN" sz="2000" dirty="0">
              <a:sym typeface="Huawei Sans" panose="020C0503030203020204" pitchFamily="34" charset="0"/>
            </a:endParaRPr>
          </a:p>
          <a:p>
            <a:pPr lvl="1"/>
            <a:endParaRPr lang="en-US" altLang="zh-CN" sz="1800" dirty="0">
              <a:sym typeface="Huawei Sans" panose="020C0503030203020204" pitchFamily="34" charset="0"/>
            </a:endParaRPr>
          </a:p>
          <a:p>
            <a:pPr lvl="1"/>
            <a:endParaRPr lang="en-US" altLang="zh-CN" sz="1800" dirty="0">
              <a:sym typeface="Huawei Sans" panose="020C0503030203020204" pitchFamily="34" charset="0"/>
            </a:endParaRPr>
          </a:p>
          <a:p>
            <a:r>
              <a:rPr lang="zh-CN" altLang="en-US" sz="2000" dirty="0">
                <a:sym typeface="Huawei Sans" panose="020C0503030203020204" pitchFamily="34" charset="0"/>
              </a:rPr>
              <a:t>实体中每个具体的记录值，如学生实体中每个具体的学生，称之为实体的一个实例。</a:t>
            </a:r>
            <a:endParaRPr lang="en-US" altLang="zh-CN" sz="2000" dirty="0">
              <a:sym typeface="Huawei Sans" panose="020C0503030203020204" pitchFamily="34" charset="0"/>
            </a:endParaRPr>
          </a:p>
          <a:p>
            <a:endParaRPr lang="zh-CN" altLang="en-US" dirty="0">
              <a:sym typeface="Huawei Sans" panose="020C0503030203020204" pitchFamily="34" charset="0"/>
            </a:endParaRPr>
          </a:p>
        </p:txBody>
      </p:sp>
      <p:sp>
        <p:nvSpPr>
          <p:cNvPr id="4" name="Rectangle 18 - 1"/>
          <p:cNvSpPr>
            <a:spLocks noChangeArrowheads="1"/>
          </p:cNvSpPr>
          <p:nvPr/>
        </p:nvSpPr>
        <p:spPr bwMode="auto">
          <a:xfrm>
            <a:off x="3215680" y="2457089"/>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老师</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Rectangle 18 - 1"/>
          <p:cNvSpPr>
            <a:spLocks noChangeArrowheads="1"/>
          </p:cNvSpPr>
          <p:nvPr/>
        </p:nvSpPr>
        <p:spPr bwMode="auto">
          <a:xfrm>
            <a:off x="5051884" y="2457089"/>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学生</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Rectangle 18 - 1"/>
          <p:cNvSpPr>
            <a:spLocks noChangeArrowheads="1"/>
          </p:cNvSpPr>
          <p:nvPr/>
        </p:nvSpPr>
        <p:spPr bwMode="auto">
          <a:xfrm>
            <a:off x="6888088" y="2457089"/>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课程</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E-R</a:t>
            </a:r>
            <a:r>
              <a:rPr lang="zh-CN" altLang="en-US" dirty="0">
                <a:sym typeface="Huawei Sans" panose="020C0503030203020204" pitchFamily="34" charset="0"/>
              </a:rPr>
              <a:t>方法 </a:t>
            </a:r>
            <a:r>
              <a:rPr lang="en-US" altLang="zh-CN" dirty="0">
                <a:sym typeface="Huawei Sans" panose="020C0503030203020204" pitchFamily="34" charset="0"/>
              </a:rPr>
              <a:t>- </a:t>
            </a:r>
            <a:r>
              <a:rPr lang="zh-CN" altLang="en-US" dirty="0">
                <a:sym typeface="Huawei Sans" panose="020C0503030203020204" pitchFamily="34" charset="0"/>
              </a:rPr>
              <a:t>属性</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属性：</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描述实体性质或特征的数据项。</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属于一个实体的所有实例都具有相同的性质。</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这些性质和特征就是属性，比如学生的学号、姓名和性别等。</a:t>
            </a:r>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sp>
        <p:nvSpPr>
          <p:cNvPr id="4" name="Rectangle 18 - 1"/>
          <p:cNvSpPr>
            <a:spLocks noChangeArrowheads="1"/>
          </p:cNvSpPr>
          <p:nvPr/>
        </p:nvSpPr>
        <p:spPr bwMode="auto">
          <a:xfrm>
            <a:off x="5334990" y="4598471"/>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学生</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4"/>
          <p:cNvSpPr/>
          <p:nvPr/>
        </p:nvSpPr>
        <p:spPr bwMode="auto">
          <a:xfrm>
            <a:off x="3858826" y="3686931"/>
            <a:ext cx="1026544" cy="515862"/>
          </a:xfrm>
          <a:prstGeom prst="round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学号</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bwMode="auto">
          <a:xfrm>
            <a:off x="5343776" y="3686931"/>
            <a:ext cx="1026544" cy="515862"/>
          </a:xfrm>
          <a:prstGeom prst="round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姓名</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bwMode="auto">
          <a:xfrm>
            <a:off x="6865714" y="3686931"/>
            <a:ext cx="1026544" cy="515862"/>
          </a:xfrm>
          <a:prstGeom prst="round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性别</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 name="直接连接符 7"/>
          <p:cNvCxnSpPr>
            <a:stCxn id="5" idx="2"/>
            <a:endCxn id="4" idx="0"/>
          </p:cNvCxnSpPr>
          <p:nvPr/>
        </p:nvCxnSpPr>
        <p:spPr bwMode="auto">
          <a:xfrm>
            <a:off x="4372098" y="4202793"/>
            <a:ext cx="1484950" cy="395678"/>
          </a:xfrm>
          <a:prstGeom prst="line">
            <a:avLst/>
          </a:prstGeom>
          <a:solidFill>
            <a:schemeClr val="bg1"/>
          </a:solidFill>
          <a:ln w="28575" algn="ctr">
            <a:solidFill>
              <a:schemeClr val="tx1"/>
            </a:solidFill>
            <a:miter lim="800000"/>
          </a:ln>
          <a:effectLst/>
        </p:spPr>
      </p:cxnSp>
      <p:cxnSp>
        <p:nvCxnSpPr>
          <p:cNvPr id="9" name="直接连接符 8"/>
          <p:cNvCxnSpPr/>
          <p:nvPr/>
        </p:nvCxnSpPr>
        <p:spPr bwMode="auto">
          <a:xfrm>
            <a:off x="5857048" y="4202793"/>
            <a:ext cx="0" cy="395678"/>
          </a:xfrm>
          <a:prstGeom prst="line">
            <a:avLst/>
          </a:prstGeom>
          <a:solidFill>
            <a:schemeClr val="bg1"/>
          </a:solidFill>
          <a:ln w="28575" algn="ctr">
            <a:solidFill>
              <a:schemeClr val="tx1"/>
            </a:solidFill>
            <a:miter lim="800000"/>
          </a:ln>
          <a:effectLst/>
        </p:spPr>
      </p:cxnSp>
      <p:cxnSp>
        <p:nvCxnSpPr>
          <p:cNvPr id="10" name="直接连接符 9"/>
          <p:cNvCxnSpPr>
            <a:stCxn id="7" idx="2"/>
            <a:endCxn id="4" idx="0"/>
          </p:cNvCxnSpPr>
          <p:nvPr/>
        </p:nvCxnSpPr>
        <p:spPr bwMode="auto">
          <a:xfrm flipH="1">
            <a:off x="5857048" y="4202793"/>
            <a:ext cx="1521938" cy="395678"/>
          </a:xfrm>
          <a:prstGeom prst="line">
            <a:avLst/>
          </a:prstGeom>
          <a:solidFill>
            <a:schemeClr val="bg1"/>
          </a:solidFill>
          <a:ln w="28575" algn="ctr">
            <a:solidFill>
              <a:schemeClr val="tx1"/>
            </a:solidFill>
            <a:miter lim="800000"/>
          </a:ln>
          <a:effectLst/>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E-R</a:t>
            </a:r>
            <a:r>
              <a:rPr lang="zh-CN" altLang="en-US" dirty="0">
                <a:sym typeface="Huawei Sans" panose="020C0503030203020204" pitchFamily="34" charset="0"/>
              </a:rPr>
              <a:t>方法 </a:t>
            </a:r>
            <a:r>
              <a:rPr lang="en-US" altLang="zh-CN" dirty="0">
                <a:sym typeface="Huawei Sans" panose="020C0503030203020204" pitchFamily="34" charset="0"/>
              </a:rPr>
              <a:t>- </a:t>
            </a:r>
            <a:r>
              <a:rPr lang="zh-CN" altLang="en-US" dirty="0">
                <a:sym typeface="Huawei Sans" panose="020C0503030203020204" pitchFamily="34" charset="0"/>
              </a:rPr>
              <a:t>联系</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4603" y="1247556"/>
            <a:ext cx="5213247" cy="4680000"/>
          </a:xfrm>
        </p:spPr>
        <p:txBody>
          <a:bodyPr/>
          <a:lstStyle/>
          <a:p>
            <a:r>
              <a:rPr lang="zh-CN" altLang="en-US" sz="2200" dirty="0">
                <a:sym typeface="Huawei Sans" panose="020C0503030203020204" pitchFamily="34" charset="0"/>
              </a:rPr>
              <a:t>联系</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描述实体内部以及实体之间的联系。</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联系使用菱形框表示。</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实体之间的联系通常</a:t>
            </a:r>
            <a:r>
              <a:rPr lang="zh-CN" altLang="en-US" sz="1800" dirty="0" smtClean="0">
                <a:sym typeface="Huawei Sans" panose="020C0503030203020204" pitchFamily="34" charset="0"/>
              </a:rPr>
              <a:t>分为</a:t>
            </a:r>
            <a:r>
              <a:rPr lang="zh-CN" altLang="en-US" sz="1800" dirty="0">
                <a:sym typeface="Huawei Sans" panose="020C0503030203020204" pitchFamily="34" charset="0"/>
              </a:rPr>
              <a:t>三</a:t>
            </a:r>
            <a:r>
              <a:rPr lang="zh-CN" altLang="en-US" sz="1800" dirty="0" smtClean="0">
                <a:sym typeface="Huawei Sans" panose="020C0503030203020204" pitchFamily="34" charset="0"/>
              </a:rPr>
              <a:t>类</a:t>
            </a:r>
            <a:r>
              <a:rPr lang="zh-CN" altLang="en-US" sz="1800" dirty="0">
                <a:sym typeface="Huawei Sans" panose="020C0503030203020204" pitchFamily="34" charset="0"/>
              </a:rPr>
              <a:t>：</a:t>
            </a:r>
            <a:endParaRPr lang="en-US" altLang="zh-CN" sz="1800" dirty="0">
              <a:sym typeface="Huawei Sans" panose="020C0503030203020204" pitchFamily="34" charset="0"/>
            </a:endParaRPr>
          </a:p>
          <a:p>
            <a:pPr lvl="2"/>
            <a:r>
              <a:rPr lang="zh-CN" altLang="en-US" sz="1600" dirty="0">
                <a:sym typeface="Huawei Sans" panose="020C0503030203020204" pitchFamily="34" charset="0"/>
              </a:rPr>
              <a:t>一对一</a:t>
            </a:r>
            <a:r>
              <a:rPr lang="zh-CN" altLang="en-US" sz="1600" dirty="0" smtClean="0">
                <a:sym typeface="Huawei Sans" panose="020C0503030203020204" pitchFamily="34" charset="0"/>
              </a:rPr>
              <a:t>联系</a:t>
            </a:r>
            <a:r>
              <a:rPr lang="en-US" altLang="zh-CN" sz="1600" dirty="0" smtClean="0">
                <a:sym typeface="Huawei Sans" panose="020C0503030203020204" pitchFamily="34" charset="0"/>
              </a:rPr>
              <a:t>(1:1</a:t>
            </a:r>
            <a:r>
              <a:rPr lang="en-US" altLang="zh-CN" sz="1600" dirty="0">
                <a:sym typeface="Huawei Sans" panose="020C0503030203020204" pitchFamily="34" charset="0"/>
              </a:rPr>
              <a:t>)</a:t>
            </a:r>
            <a:r>
              <a:rPr lang="zh-CN" altLang="en-US" sz="1600" dirty="0" smtClean="0">
                <a:sym typeface="Huawei Sans" panose="020C0503030203020204" pitchFamily="34" charset="0"/>
              </a:rPr>
              <a:t>：</a:t>
            </a:r>
            <a:r>
              <a:rPr lang="zh-CN" altLang="en-US" sz="1600" dirty="0">
                <a:sym typeface="Huawei Sans" panose="020C0503030203020204" pitchFamily="34" charset="0"/>
              </a:rPr>
              <a:t>例如一个班级有一个班主任。</a:t>
            </a:r>
            <a:endParaRPr lang="en-US" altLang="zh-CN" sz="1600" dirty="0">
              <a:sym typeface="Huawei Sans" panose="020C0503030203020204" pitchFamily="34" charset="0"/>
            </a:endParaRPr>
          </a:p>
          <a:p>
            <a:pPr lvl="2"/>
            <a:r>
              <a:rPr lang="zh-CN" altLang="en-US" sz="1600" dirty="0">
                <a:sym typeface="Huawei Sans" panose="020C0503030203020204" pitchFamily="34" charset="0"/>
              </a:rPr>
              <a:t>一对多</a:t>
            </a:r>
            <a:r>
              <a:rPr lang="zh-CN" altLang="en-US" sz="1600" dirty="0" smtClean="0">
                <a:sym typeface="Huawei Sans" panose="020C0503030203020204" pitchFamily="34" charset="0"/>
              </a:rPr>
              <a:t>联系</a:t>
            </a:r>
            <a:r>
              <a:rPr lang="en-US" altLang="zh-CN" sz="1600" dirty="0" smtClean="0">
                <a:sym typeface="Huawei Sans" panose="020C0503030203020204" pitchFamily="34" charset="0"/>
              </a:rPr>
              <a:t>(1:n</a:t>
            </a:r>
            <a:r>
              <a:rPr lang="en-US" altLang="zh-CN" sz="1600" dirty="0">
                <a:sym typeface="Huawei Sans" panose="020C0503030203020204" pitchFamily="34" charset="0"/>
              </a:rPr>
              <a:t>)</a:t>
            </a:r>
            <a:r>
              <a:rPr lang="en-US" altLang="zh-CN" sz="1600" dirty="0" smtClean="0">
                <a:sym typeface="Huawei Sans" panose="020C0503030203020204" pitchFamily="34" charset="0"/>
              </a:rPr>
              <a:t>: </a:t>
            </a:r>
            <a:r>
              <a:rPr lang="zh-CN" altLang="en-US" sz="1600" dirty="0">
                <a:sym typeface="Huawei Sans" panose="020C0503030203020204" pitchFamily="34" charset="0"/>
              </a:rPr>
              <a:t>例如一个班级有</a:t>
            </a:r>
            <a:r>
              <a:rPr lang="en-US" altLang="zh-CN" sz="1600" dirty="0">
                <a:sym typeface="Huawei Sans" panose="020C0503030203020204" pitchFamily="34" charset="0"/>
              </a:rPr>
              <a:t>n</a:t>
            </a:r>
            <a:r>
              <a:rPr lang="zh-CN" altLang="en-US" sz="1600" dirty="0">
                <a:sym typeface="Huawei Sans" panose="020C0503030203020204" pitchFamily="34" charset="0"/>
              </a:rPr>
              <a:t>个学生组成。</a:t>
            </a:r>
            <a:endParaRPr lang="en-US" altLang="zh-CN" sz="1600" dirty="0">
              <a:sym typeface="Huawei Sans" panose="020C0503030203020204" pitchFamily="34" charset="0"/>
            </a:endParaRPr>
          </a:p>
          <a:p>
            <a:pPr lvl="2"/>
            <a:r>
              <a:rPr lang="zh-CN" altLang="en-US" sz="1600" dirty="0">
                <a:sym typeface="Huawei Sans" panose="020C0503030203020204" pitchFamily="34" charset="0"/>
              </a:rPr>
              <a:t>多对多</a:t>
            </a:r>
            <a:r>
              <a:rPr lang="zh-CN" altLang="en-US" sz="1600" dirty="0" smtClean="0">
                <a:sym typeface="Huawei Sans" panose="020C0503030203020204" pitchFamily="34" charset="0"/>
              </a:rPr>
              <a:t>联系</a:t>
            </a:r>
            <a:r>
              <a:rPr lang="en-US" altLang="zh-CN" sz="1600" dirty="0" smtClean="0">
                <a:sym typeface="Huawei Sans" panose="020C0503030203020204" pitchFamily="34" charset="0"/>
              </a:rPr>
              <a:t>(</a:t>
            </a:r>
            <a:r>
              <a:rPr lang="en-US" altLang="zh-CN" sz="1600" dirty="0" err="1" smtClean="0">
                <a:sym typeface="Huawei Sans" panose="020C0503030203020204" pitchFamily="34" charset="0"/>
              </a:rPr>
              <a:t>m:n</a:t>
            </a:r>
            <a:r>
              <a:rPr lang="en-US" altLang="zh-CN" sz="1600" dirty="0">
                <a:sym typeface="Huawei Sans" panose="020C0503030203020204" pitchFamily="34" charset="0"/>
              </a:rPr>
              <a:t>)</a:t>
            </a:r>
            <a:r>
              <a:rPr lang="zh-CN" altLang="en-US" sz="1600" dirty="0" smtClean="0">
                <a:sym typeface="Huawei Sans" panose="020C0503030203020204" pitchFamily="34" charset="0"/>
              </a:rPr>
              <a:t>：</a:t>
            </a:r>
            <a:r>
              <a:rPr lang="zh-CN" altLang="en-US" sz="1600" dirty="0">
                <a:sym typeface="Huawei Sans" panose="020C0503030203020204" pitchFamily="34" charset="0"/>
              </a:rPr>
              <a:t>例如学生选修课程。一个学生可以选修多门课程，一门课程也可以被多个学生选修。</a:t>
            </a:r>
            <a:endParaRPr lang="en-US" altLang="zh-CN" sz="1600" dirty="0">
              <a:sym typeface="Huawei Sans" panose="020C0503030203020204" pitchFamily="34" charset="0"/>
            </a:endParaRPr>
          </a:p>
          <a:p>
            <a:pPr lvl="1"/>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sp>
        <p:nvSpPr>
          <p:cNvPr id="4" name="Rectangle 18 - 1"/>
          <p:cNvSpPr>
            <a:spLocks noChangeArrowheads="1"/>
          </p:cNvSpPr>
          <p:nvPr/>
        </p:nvSpPr>
        <p:spPr bwMode="auto">
          <a:xfrm>
            <a:off x="10002034" y="1802556"/>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学生</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Rectangle 18 - 1 - 1"/>
          <p:cNvSpPr>
            <a:spLocks noChangeArrowheads="1"/>
          </p:cNvSpPr>
          <p:nvPr/>
        </p:nvSpPr>
        <p:spPr bwMode="auto">
          <a:xfrm>
            <a:off x="10002034" y="4764609"/>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课程</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流程图: 决策 5"/>
          <p:cNvSpPr/>
          <p:nvPr/>
        </p:nvSpPr>
        <p:spPr bwMode="auto">
          <a:xfrm>
            <a:off x="9930026" y="3202576"/>
            <a:ext cx="1188132" cy="684076"/>
          </a:xfrm>
          <a:prstGeom prst="flowChartDecision">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选课</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7" name="直接连接符 6"/>
          <p:cNvCxnSpPr>
            <a:stCxn id="4" idx="2"/>
            <a:endCxn id="6" idx="0"/>
          </p:cNvCxnSpPr>
          <p:nvPr/>
        </p:nvCxnSpPr>
        <p:spPr bwMode="auto">
          <a:xfrm>
            <a:off x="10524092" y="2324618"/>
            <a:ext cx="0" cy="877958"/>
          </a:xfrm>
          <a:prstGeom prst="line">
            <a:avLst/>
          </a:prstGeom>
          <a:solidFill>
            <a:schemeClr val="bg1"/>
          </a:solidFill>
          <a:ln w="28575" algn="ctr">
            <a:solidFill>
              <a:schemeClr val="tx1"/>
            </a:solidFill>
            <a:miter lim="800000"/>
          </a:ln>
          <a:effectLst/>
        </p:spPr>
      </p:cxnSp>
      <p:cxnSp>
        <p:nvCxnSpPr>
          <p:cNvPr id="8" name="直接连接符 7"/>
          <p:cNvCxnSpPr>
            <a:stCxn id="6" idx="2"/>
            <a:endCxn id="5" idx="0"/>
          </p:cNvCxnSpPr>
          <p:nvPr/>
        </p:nvCxnSpPr>
        <p:spPr bwMode="auto">
          <a:xfrm>
            <a:off x="10524092" y="3886652"/>
            <a:ext cx="0" cy="877957"/>
          </a:xfrm>
          <a:prstGeom prst="line">
            <a:avLst/>
          </a:prstGeom>
          <a:solidFill>
            <a:schemeClr val="bg1"/>
          </a:solidFill>
          <a:ln w="28575" algn="ctr">
            <a:solidFill>
              <a:schemeClr val="tx1"/>
            </a:solidFill>
            <a:miter lim="800000"/>
          </a:ln>
          <a:effectLst/>
        </p:spPr>
      </p:cxnSp>
      <p:sp>
        <p:nvSpPr>
          <p:cNvPr id="9" name="文本框 8"/>
          <p:cNvSpPr txBox="1"/>
          <p:nvPr/>
        </p:nvSpPr>
        <p:spPr bwMode="auto">
          <a:xfrm>
            <a:off x="10533093" y="2683497"/>
            <a:ext cx="288032"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m</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文本框 9"/>
          <p:cNvSpPr txBox="1"/>
          <p:nvPr/>
        </p:nvSpPr>
        <p:spPr bwMode="auto">
          <a:xfrm>
            <a:off x="10584290" y="4233297"/>
            <a:ext cx="288032"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n</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Rectangle 18 - 1"/>
          <p:cNvSpPr>
            <a:spLocks noChangeArrowheads="1"/>
          </p:cNvSpPr>
          <p:nvPr/>
        </p:nvSpPr>
        <p:spPr bwMode="auto">
          <a:xfrm>
            <a:off x="8287344" y="1802556"/>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班级</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Rectangle 18 - 1 - 1"/>
          <p:cNvSpPr>
            <a:spLocks noChangeArrowheads="1"/>
          </p:cNvSpPr>
          <p:nvPr/>
        </p:nvSpPr>
        <p:spPr bwMode="auto">
          <a:xfrm>
            <a:off x="8287344" y="4764609"/>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学生</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流程图: 决策 12"/>
          <p:cNvSpPr/>
          <p:nvPr/>
        </p:nvSpPr>
        <p:spPr bwMode="auto">
          <a:xfrm>
            <a:off x="8215336" y="3202576"/>
            <a:ext cx="1188132" cy="684076"/>
          </a:xfrm>
          <a:prstGeom prst="flowChartDecision">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组成</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4" name="直接连接符 13"/>
          <p:cNvCxnSpPr>
            <a:stCxn id="11" idx="2"/>
            <a:endCxn id="13" idx="0"/>
          </p:cNvCxnSpPr>
          <p:nvPr/>
        </p:nvCxnSpPr>
        <p:spPr bwMode="auto">
          <a:xfrm>
            <a:off x="8809402" y="2324618"/>
            <a:ext cx="0" cy="877958"/>
          </a:xfrm>
          <a:prstGeom prst="line">
            <a:avLst/>
          </a:prstGeom>
          <a:solidFill>
            <a:schemeClr val="bg1"/>
          </a:solidFill>
          <a:ln w="28575" algn="ctr">
            <a:solidFill>
              <a:schemeClr val="tx1"/>
            </a:solidFill>
            <a:miter lim="800000"/>
          </a:ln>
          <a:effectLst/>
        </p:spPr>
      </p:cxnSp>
      <p:cxnSp>
        <p:nvCxnSpPr>
          <p:cNvPr id="15" name="直接连接符 14"/>
          <p:cNvCxnSpPr>
            <a:stCxn id="13" idx="2"/>
            <a:endCxn id="12" idx="0"/>
          </p:cNvCxnSpPr>
          <p:nvPr/>
        </p:nvCxnSpPr>
        <p:spPr bwMode="auto">
          <a:xfrm>
            <a:off x="8809402" y="3886652"/>
            <a:ext cx="0" cy="877957"/>
          </a:xfrm>
          <a:prstGeom prst="line">
            <a:avLst/>
          </a:prstGeom>
          <a:solidFill>
            <a:schemeClr val="bg1"/>
          </a:solidFill>
          <a:ln w="28575" algn="ctr">
            <a:solidFill>
              <a:schemeClr val="tx1"/>
            </a:solidFill>
            <a:miter lim="800000"/>
          </a:ln>
          <a:effectLst/>
        </p:spPr>
      </p:cxnSp>
      <p:sp>
        <p:nvSpPr>
          <p:cNvPr id="16" name="文本框 15"/>
          <p:cNvSpPr txBox="1"/>
          <p:nvPr/>
        </p:nvSpPr>
        <p:spPr bwMode="auto">
          <a:xfrm>
            <a:off x="8818403" y="2683497"/>
            <a:ext cx="288032"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1</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bwMode="auto">
          <a:xfrm>
            <a:off x="8869600" y="4233297"/>
            <a:ext cx="288032"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n</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Rectangle 18 - 1"/>
          <p:cNvSpPr>
            <a:spLocks noChangeArrowheads="1"/>
          </p:cNvSpPr>
          <p:nvPr/>
        </p:nvSpPr>
        <p:spPr bwMode="auto">
          <a:xfrm>
            <a:off x="6564052" y="1802556"/>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班主任</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Rectangle 18 - 1 - 1"/>
          <p:cNvSpPr>
            <a:spLocks noChangeArrowheads="1"/>
          </p:cNvSpPr>
          <p:nvPr/>
        </p:nvSpPr>
        <p:spPr bwMode="auto">
          <a:xfrm>
            <a:off x="6564052" y="4764609"/>
            <a:ext cx="1044116" cy="522062"/>
          </a:xfrm>
          <a:prstGeom prst="rect">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班级</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流程图: 决策 19"/>
          <p:cNvSpPr/>
          <p:nvPr/>
        </p:nvSpPr>
        <p:spPr bwMode="auto">
          <a:xfrm>
            <a:off x="6492044" y="3202576"/>
            <a:ext cx="1188132" cy="684076"/>
          </a:xfrm>
          <a:prstGeom prst="flowChartDecision">
            <a:avLst/>
          </a:prstGeom>
          <a:solidFill>
            <a:schemeClr val="bg1"/>
          </a:solidFill>
          <a:ln w="28575" algn="ctr">
            <a:solidFill>
              <a:schemeClr val="tx1"/>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管理</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1" name="直接连接符 20"/>
          <p:cNvCxnSpPr>
            <a:stCxn id="18" idx="2"/>
            <a:endCxn id="20" idx="0"/>
          </p:cNvCxnSpPr>
          <p:nvPr/>
        </p:nvCxnSpPr>
        <p:spPr bwMode="auto">
          <a:xfrm>
            <a:off x="7086110" y="2324618"/>
            <a:ext cx="0" cy="877958"/>
          </a:xfrm>
          <a:prstGeom prst="line">
            <a:avLst/>
          </a:prstGeom>
          <a:solidFill>
            <a:schemeClr val="bg1"/>
          </a:solidFill>
          <a:ln w="28575" algn="ctr">
            <a:solidFill>
              <a:schemeClr val="tx1"/>
            </a:solidFill>
            <a:miter lim="800000"/>
          </a:ln>
          <a:effectLst/>
        </p:spPr>
      </p:cxnSp>
      <p:cxnSp>
        <p:nvCxnSpPr>
          <p:cNvPr id="22" name="直接连接符 21"/>
          <p:cNvCxnSpPr>
            <a:stCxn id="20" idx="2"/>
            <a:endCxn id="19" idx="0"/>
          </p:cNvCxnSpPr>
          <p:nvPr/>
        </p:nvCxnSpPr>
        <p:spPr bwMode="auto">
          <a:xfrm>
            <a:off x="7086110" y="3886652"/>
            <a:ext cx="0" cy="877957"/>
          </a:xfrm>
          <a:prstGeom prst="line">
            <a:avLst/>
          </a:prstGeom>
          <a:solidFill>
            <a:schemeClr val="bg1"/>
          </a:solidFill>
          <a:ln w="28575" algn="ctr">
            <a:solidFill>
              <a:schemeClr val="tx1"/>
            </a:solidFill>
            <a:miter lim="800000"/>
          </a:ln>
          <a:effectLst/>
        </p:spPr>
      </p:cxnSp>
      <p:sp>
        <p:nvSpPr>
          <p:cNvPr id="23" name="文本框 22"/>
          <p:cNvSpPr txBox="1"/>
          <p:nvPr/>
        </p:nvSpPr>
        <p:spPr bwMode="auto">
          <a:xfrm>
            <a:off x="7095111" y="2683497"/>
            <a:ext cx="288032"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1</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23"/>
          <p:cNvSpPr txBox="1"/>
          <p:nvPr/>
        </p:nvSpPr>
        <p:spPr bwMode="auto">
          <a:xfrm>
            <a:off x="7146308" y="4233297"/>
            <a:ext cx="288032"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文本框 24"/>
          <p:cNvSpPr txBox="1"/>
          <p:nvPr/>
        </p:nvSpPr>
        <p:spPr bwMode="auto">
          <a:xfrm>
            <a:off x="6747422" y="5448685"/>
            <a:ext cx="677376"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1:1</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25"/>
          <p:cNvSpPr txBox="1"/>
          <p:nvPr/>
        </p:nvSpPr>
        <p:spPr bwMode="auto">
          <a:xfrm>
            <a:off x="8467768" y="5457900"/>
            <a:ext cx="677376"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1:n</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文本框 26"/>
          <p:cNvSpPr txBox="1"/>
          <p:nvPr/>
        </p:nvSpPr>
        <p:spPr bwMode="auto">
          <a:xfrm>
            <a:off x="10194946" y="5457900"/>
            <a:ext cx="677376"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m</a:t>
            </a: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p:txBody>
          <a:bodyPr/>
          <a:lstStyle/>
          <a:p>
            <a:r>
              <a:rPr lang="zh-CN" altLang="en-US" dirty="0">
                <a:sym typeface="Huawei Sans" panose="020C0503030203020204" pitchFamily="34" charset="0"/>
              </a:rPr>
              <a:t>数据库设计是根据数据库系统的特点，针对具体的应用对象构建适合的数据库模式，建立数据库及相应的应用，使整个系统能有效地采集，存储，处理和管理数据，从而满足企业中各种用户的使用需求。</a:t>
            </a:r>
            <a:endParaRPr lang="en-US" altLang="zh-CN" dirty="0">
              <a:sym typeface="Huawei Sans" panose="020C0503030203020204" pitchFamily="34" charset="0"/>
            </a:endParaRPr>
          </a:p>
          <a:p>
            <a:r>
              <a:rPr lang="zh-CN" altLang="en-US" dirty="0">
                <a:sym typeface="Huawei Sans" panose="020C0503030203020204" pitchFamily="34" charset="0"/>
              </a:rPr>
              <a:t>本章主要介绍了数据库设计的相关概念，整体目标和需要解决的问题。并按照新奥尔良设计方法对需求分析、概念设计、逻辑设计和物理设计几个阶段的具体工作进行了详细说明，最后结合相关案例对数据库设计的具体实现手段进行了介绍。</a:t>
            </a:r>
            <a:endParaRPr lang="zh-CN" altLang="en-US" dirty="0">
              <a:sym typeface="Huawei Sans" panose="020C0503030203020204" pitchFamily="34" charset="0"/>
            </a:endParaRPr>
          </a:p>
          <a:p>
            <a:endParaRPr lang="zh-CN" altLang="en-US"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数据库设计概述</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需求分析</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概念设计</a:t>
            </a:r>
            <a:endPar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逻辑设计</a:t>
            </a:r>
            <a:endParaRPr lang="en-US" altLang="zh-CN" b="1"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物理设计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a:t>
            </a:r>
            <a:r>
              <a:rPr lang="zh-CN" altLang="en-US"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案例</a:t>
            </a:r>
            <a:endPar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逻辑设计和逻辑模型</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sz="2200" dirty="0">
                <a:sym typeface="Huawei Sans" panose="020C0503030203020204" pitchFamily="34" charset="0"/>
              </a:rPr>
              <a:t>逻辑设计</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这个阶段是将概念模型转化为具体的数据模型的过程。</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按照概念设计阶段建立的基本</a:t>
            </a:r>
            <a:r>
              <a:rPr lang="en-US" altLang="zh-CN" sz="1800" dirty="0">
                <a:sym typeface="Huawei Sans" panose="020C0503030203020204" pitchFamily="34" charset="0"/>
              </a:rPr>
              <a:t>E-R</a:t>
            </a:r>
            <a:r>
              <a:rPr lang="zh-CN" altLang="en-US" sz="1800" dirty="0">
                <a:sym typeface="Huawei Sans" panose="020C0503030203020204" pitchFamily="34" charset="0"/>
              </a:rPr>
              <a:t>图，按选定的目标数据模型（层次、网状、关系、面向对象），转换成相应的逻辑模型。</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对于关系型数据库来说，这种转换要符合关系数据模型的原则，得到的就是逻辑数据模型。</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这个阶段主要的工作就是确定关系模型里面的属性和码（或者说主键）。</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比较常用的方式是使用</a:t>
            </a:r>
            <a:r>
              <a:rPr lang="en-US" altLang="zh-CN" sz="1800" dirty="0">
                <a:sym typeface="Huawei Sans" panose="020C0503030203020204" pitchFamily="34" charset="0"/>
              </a:rPr>
              <a:t>E-R</a:t>
            </a:r>
            <a:r>
              <a:rPr lang="zh-CN" altLang="en-US" sz="1800" dirty="0">
                <a:sym typeface="Huawei Sans" panose="020C0503030203020204" pitchFamily="34" charset="0"/>
              </a:rPr>
              <a:t>设计工具，</a:t>
            </a:r>
            <a:r>
              <a:rPr lang="en-US" altLang="zh-CN" sz="1800" dirty="0">
                <a:sym typeface="Huawei Sans" panose="020C0503030203020204" pitchFamily="34" charset="0"/>
              </a:rPr>
              <a:t>IDEF1x</a:t>
            </a:r>
            <a:r>
              <a:rPr lang="zh-CN" altLang="en-US" sz="1800" dirty="0">
                <a:sym typeface="Huawei Sans" panose="020C0503030203020204" pitchFamily="34" charset="0"/>
              </a:rPr>
              <a:t>方法来进行逻辑模型建设，常用的</a:t>
            </a:r>
            <a:r>
              <a:rPr lang="en-US" altLang="zh-CN" sz="1800" dirty="0">
                <a:sym typeface="Huawei Sans" panose="020C0503030203020204" pitchFamily="34" charset="0"/>
              </a:rPr>
              <a:t>ER</a:t>
            </a:r>
            <a:r>
              <a:rPr lang="zh-CN" altLang="en-US" sz="1800" dirty="0">
                <a:sym typeface="Huawei Sans" panose="020C0503030203020204" pitchFamily="34" charset="0"/>
              </a:rPr>
              <a:t>图表示法包括</a:t>
            </a:r>
            <a:r>
              <a:rPr lang="en-US" altLang="zh-CN" sz="1800" dirty="0">
                <a:sym typeface="Huawei Sans" panose="020C0503030203020204" pitchFamily="34" charset="0"/>
              </a:rPr>
              <a:t>IDEF1x</a:t>
            </a:r>
            <a:r>
              <a:rPr lang="zh-CN" altLang="en-US" sz="1800" dirty="0">
                <a:sym typeface="Huawei Sans" panose="020C0503030203020204" pitchFamily="34" charset="0"/>
              </a:rPr>
              <a:t>，</a:t>
            </a:r>
            <a:r>
              <a:rPr lang="en-US" altLang="zh-CN" sz="1800" dirty="0">
                <a:sym typeface="Huawei Sans" panose="020C0503030203020204" pitchFamily="34" charset="0"/>
              </a:rPr>
              <a:t>IE</a:t>
            </a:r>
            <a:r>
              <a:rPr lang="zh-CN" altLang="en-US" sz="1800" dirty="0">
                <a:sym typeface="Huawei Sans" panose="020C0503030203020204" pitchFamily="34" charset="0"/>
              </a:rPr>
              <a:t>模型的</a:t>
            </a:r>
            <a:r>
              <a:rPr lang="en-US" altLang="zh-CN" sz="1800" dirty="0">
                <a:sym typeface="Huawei Sans" panose="020C0503030203020204" pitchFamily="34" charset="0"/>
              </a:rPr>
              <a:t>Crow’s foot </a:t>
            </a:r>
            <a:r>
              <a:rPr lang="zh-CN" altLang="en-US" sz="1800" dirty="0">
                <a:sym typeface="Huawei Sans" panose="020C0503030203020204" pitchFamily="34" charset="0"/>
              </a:rPr>
              <a:t>，</a:t>
            </a:r>
            <a:r>
              <a:rPr lang="en-US" altLang="zh-CN" sz="1800" dirty="0">
                <a:sym typeface="Huawei Sans" panose="020C0503030203020204" pitchFamily="34" charset="0"/>
              </a:rPr>
              <a:t>UML</a:t>
            </a:r>
            <a:r>
              <a:rPr lang="zh-CN" altLang="en-US" sz="1800" dirty="0">
                <a:sym typeface="Huawei Sans" panose="020C0503030203020204" pitchFamily="34" charset="0"/>
              </a:rPr>
              <a:t>类图方式等。</a:t>
            </a:r>
            <a:endParaRPr lang="zh-CN" altLang="en-US" sz="1800" dirty="0">
              <a:sym typeface="Huawei Sans" panose="020C0503030203020204" pitchFamily="34" charset="0"/>
            </a:endParaRPr>
          </a:p>
          <a:p>
            <a:pPr lvl="1"/>
            <a:endParaRPr lang="en-US" altLang="zh-CN" sz="1800" dirty="0">
              <a:sym typeface="Huawei Sans" panose="020C0503030203020204" pitchFamily="34" charset="0"/>
            </a:endParaRPr>
          </a:p>
          <a:p>
            <a:pPr lvl="1"/>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IDEF1x</a:t>
            </a:r>
            <a:r>
              <a:rPr lang="zh-CN" altLang="en-US" dirty="0">
                <a:sym typeface="Huawei Sans" panose="020C0503030203020204" pitchFamily="34" charset="0"/>
              </a:rPr>
              <a:t>方法</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sz="2200" dirty="0" smtClean="0">
                <a:sym typeface="Huawei Sans" panose="020C0503030203020204" pitchFamily="34" charset="0"/>
              </a:rPr>
              <a:t>IDEF1X</a:t>
            </a:r>
            <a:r>
              <a:rPr lang="en-US" altLang="zh-CN" sz="2200" dirty="0">
                <a:sym typeface="Huawei Sans" panose="020C0503030203020204" pitchFamily="34" charset="0"/>
              </a:rPr>
              <a:t>(</a:t>
            </a:r>
            <a:r>
              <a:rPr lang="en-US" altLang="zh-CN" sz="2200" dirty="0" smtClean="0">
                <a:sym typeface="Huawei Sans" panose="020C0503030203020204" pitchFamily="34" charset="0"/>
              </a:rPr>
              <a:t>Integration </a:t>
            </a:r>
            <a:r>
              <a:rPr lang="en-US" altLang="zh-CN" sz="2200" dirty="0" err="1">
                <a:sym typeface="Huawei Sans" panose="020C0503030203020204" pitchFamily="34" charset="0"/>
              </a:rPr>
              <a:t>DEFinition</a:t>
            </a:r>
            <a:r>
              <a:rPr lang="en-US" altLang="zh-CN" sz="2200" dirty="0">
                <a:sym typeface="Huawei Sans" panose="020C0503030203020204" pitchFamily="34" charset="0"/>
              </a:rPr>
              <a:t> for Information </a:t>
            </a:r>
            <a:r>
              <a:rPr lang="en-US" altLang="zh-CN" sz="2200" dirty="0" smtClean="0">
                <a:sym typeface="Huawei Sans" panose="020C0503030203020204" pitchFamily="34" charset="0"/>
              </a:rPr>
              <a:t>Modeling</a:t>
            </a:r>
            <a:r>
              <a:rPr lang="en-US" altLang="zh-CN" sz="2200" dirty="0">
                <a:sym typeface="Huawei Sans" panose="020C0503030203020204" pitchFamily="34" charset="0"/>
              </a:rPr>
              <a:t>)</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信息模型集成定义。</a:t>
            </a:r>
            <a:endParaRPr lang="en-US" altLang="zh-CN" sz="1800" dirty="0">
              <a:sym typeface="Huawei Sans" panose="020C0503030203020204" pitchFamily="34" charset="0"/>
            </a:endParaRPr>
          </a:p>
          <a:p>
            <a:pPr lvl="1"/>
            <a:r>
              <a:rPr lang="en-US" altLang="zh-CN" sz="1800" dirty="0">
                <a:sym typeface="Huawei Sans" panose="020C0503030203020204" pitchFamily="34" charset="0"/>
              </a:rPr>
              <a:t>IDEF1X</a:t>
            </a:r>
            <a:r>
              <a:rPr lang="zh-CN" altLang="en-US" sz="1800" dirty="0">
                <a:sym typeface="Huawei Sans" panose="020C0503030203020204" pitchFamily="34" charset="0"/>
              </a:rPr>
              <a:t>是</a:t>
            </a:r>
            <a:r>
              <a:rPr lang="en-US" altLang="zh-CN" sz="1800" dirty="0">
                <a:sym typeface="Huawei Sans" panose="020C0503030203020204" pitchFamily="34" charset="0"/>
              </a:rPr>
              <a:t>IDEF</a:t>
            </a:r>
            <a:r>
              <a:rPr lang="zh-CN" altLang="en-US" sz="1800" dirty="0">
                <a:sym typeface="Huawei Sans" panose="020C0503030203020204" pitchFamily="34" charset="0"/>
              </a:rPr>
              <a:t>系列方法中</a:t>
            </a:r>
            <a:r>
              <a:rPr lang="en-US" altLang="zh-CN" sz="1800" dirty="0">
                <a:sym typeface="Huawei Sans" panose="020C0503030203020204" pitchFamily="34" charset="0"/>
              </a:rPr>
              <a:t>IDEF1</a:t>
            </a:r>
            <a:r>
              <a:rPr lang="zh-CN" altLang="en-US" sz="1800" dirty="0">
                <a:sym typeface="Huawei Sans" panose="020C0503030203020204" pitchFamily="34" charset="0"/>
              </a:rPr>
              <a:t>的扩展版本，是在</a:t>
            </a:r>
            <a:r>
              <a:rPr lang="en-US" altLang="zh-CN" sz="1800" dirty="0" smtClean="0">
                <a:sym typeface="Huawei Sans" panose="020C0503030203020204" pitchFamily="34" charset="0"/>
              </a:rPr>
              <a:t>E-R</a:t>
            </a:r>
            <a:r>
              <a:rPr lang="zh-CN" altLang="en-US" sz="1800" dirty="0" smtClean="0">
                <a:sym typeface="Huawei Sans" panose="020C0503030203020204" pitchFamily="34" charset="0"/>
              </a:rPr>
              <a:t>（实体联系</a:t>
            </a:r>
            <a:r>
              <a:rPr lang="zh-CN" altLang="en-US" sz="1800" dirty="0">
                <a:sym typeface="Huawei Sans" panose="020C0503030203020204" pitchFamily="34" charset="0"/>
              </a:rPr>
              <a:t>）</a:t>
            </a:r>
            <a:r>
              <a:rPr lang="zh-CN" altLang="en-US" sz="1800" dirty="0" smtClean="0">
                <a:sym typeface="Huawei Sans" panose="020C0503030203020204" pitchFamily="34" charset="0"/>
              </a:rPr>
              <a:t>方法</a:t>
            </a:r>
            <a:r>
              <a:rPr lang="zh-CN" altLang="en-US" sz="1800" dirty="0">
                <a:sym typeface="Huawei Sans" panose="020C0503030203020204" pitchFamily="34" charset="0"/>
              </a:rPr>
              <a:t>的原则基础</a:t>
            </a:r>
            <a:r>
              <a:rPr lang="zh-CN" altLang="en-US" sz="1800" dirty="0" smtClean="0">
                <a:sym typeface="Huawei Sans" panose="020C0503030203020204" pitchFamily="34" charset="0"/>
              </a:rPr>
              <a:t>上</a:t>
            </a:r>
            <a:r>
              <a:rPr lang="zh-CN" altLang="en-US" sz="1800" dirty="0">
                <a:sym typeface="Huawei Sans" panose="020C0503030203020204" pitchFamily="34" charset="0"/>
              </a:rPr>
              <a:t>，</a:t>
            </a:r>
            <a:r>
              <a:rPr lang="zh-CN" altLang="en-US" sz="1800" dirty="0" smtClean="0">
                <a:sym typeface="Huawei Sans" panose="020C0503030203020204" pitchFamily="34" charset="0"/>
              </a:rPr>
              <a:t>增加</a:t>
            </a:r>
            <a:r>
              <a:rPr lang="zh-CN" altLang="en-US" sz="1800" dirty="0">
                <a:sym typeface="Huawei Sans" panose="020C0503030203020204" pitchFamily="34" charset="0"/>
              </a:rPr>
              <a:t>了一些规则，使语义更为丰富的一种方法。</a:t>
            </a:r>
            <a:endParaRPr lang="en-US" altLang="zh-CN" sz="1800" dirty="0">
              <a:sym typeface="Huawei Sans" panose="020C0503030203020204" pitchFamily="34" charset="0"/>
            </a:endParaRPr>
          </a:p>
          <a:p>
            <a:r>
              <a:rPr lang="en-US" altLang="zh-CN" dirty="0">
                <a:sym typeface="Huawei Sans" panose="020C0503030203020204" pitchFamily="34" charset="0"/>
              </a:rPr>
              <a:t>IDEF1X</a:t>
            </a:r>
            <a:r>
              <a:rPr lang="zh-CN" altLang="en-US" dirty="0">
                <a:sym typeface="Huawei Sans" panose="020C0503030203020204" pitchFamily="34" charset="0"/>
              </a:rPr>
              <a:t>特点：</a:t>
            </a:r>
            <a:endParaRPr lang="en-US" altLang="zh-CN" dirty="0">
              <a:sym typeface="Huawei Sans" panose="020C0503030203020204" pitchFamily="34" charset="0"/>
            </a:endParaRPr>
          </a:p>
          <a:p>
            <a:pPr lvl="1"/>
            <a:r>
              <a:rPr lang="zh-CN" altLang="en-US" sz="1800" dirty="0">
                <a:sym typeface="Huawei Sans" panose="020C0503030203020204" pitchFamily="34" charset="0"/>
              </a:rPr>
              <a:t>良好的可扩展性。</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简明的一致性结构。</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便于理解。</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可以自动化生成模型。</a:t>
            </a:r>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逻辑模型中的实体</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4603" y="1247556"/>
            <a:ext cx="5651397" cy="4680000"/>
          </a:xfrm>
        </p:spPr>
        <p:txBody>
          <a:bodyPr/>
          <a:lstStyle/>
          <a:p>
            <a:r>
              <a:rPr lang="zh-CN" altLang="en-US" sz="2200" dirty="0">
                <a:sym typeface="Huawei Sans" panose="020C0503030203020204" pitchFamily="34" charset="0"/>
              </a:rPr>
              <a:t>根据实体的特点，划分为两类：</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独立型</a:t>
            </a:r>
            <a:r>
              <a:rPr lang="zh-CN" altLang="en-US" sz="1800" dirty="0" smtClean="0">
                <a:sym typeface="Huawei Sans" panose="020C0503030203020204" pitchFamily="34" charset="0"/>
              </a:rPr>
              <a:t>实体</a:t>
            </a:r>
            <a:r>
              <a:rPr lang="en-US" altLang="zh-CN" sz="1800" dirty="0" smtClean="0">
                <a:sym typeface="Huawei Sans" panose="020C0503030203020204" pitchFamily="34" charset="0"/>
              </a:rPr>
              <a:t>(Independent Entity</a:t>
            </a:r>
            <a:r>
              <a:rPr lang="en-US" altLang="zh-CN" sz="1800" dirty="0">
                <a:sym typeface="Huawei Sans" panose="020C0503030203020204" pitchFamily="34" charset="0"/>
              </a:rPr>
              <a:t>)</a:t>
            </a:r>
            <a:endParaRPr lang="en-US" altLang="zh-CN" sz="1800" dirty="0">
              <a:sym typeface="Huawei Sans" panose="020C0503030203020204" pitchFamily="34" charset="0"/>
            </a:endParaRPr>
          </a:p>
          <a:p>
            <a:pPr lvl="2"/>
            <a:r>
              <a:rPr lang="zh-CN" altLang="en-US" sz="1600" dirty="0">
                <a:sym typeface="Huawei Sans" panose="020C0503030203020204" pitchFamily="34" charset="0"/>
              </a:rPr>
              <a:t>直角矩形表示。</a:t>
            </a:r>
            <a:endParaRPr lang="en-US" altLang="zh-CN" sz="1600" dirty="0">
              <a:sym typeface="Huawei Sans" panose="020C0503030203020204" pitchFamily="34" charset="0"/>
            </a:endParaRPr>
          </a:p>
          <a:p>
            <a:pPr lvl="2"/>
            <a:r>
              <a:rPr lang="zh-CN" altLang="en-US" sz="1600" dirty="0">
                <a:sym typeface="Huawei Sans" panose="020C0503030203020204" pitchFamily="34" charset="0"/>
              </a:rPr>
              <a:t>不依赖于其他实体，可以独立存在。</a:t>
            </a:r>
            <a:endParaRPr lang="en-US" altLang="zh-CN" sz="1600" dirty="0">
              <a:sym typeface="Huawei Sans" panose="020C0503030203020204" pitchFamily="34" charset="0"/>
            </a:endParaRPr>
          </a:p>
          <a:p>
            <a:pPr lvl="1"/>
            <a:r>
              <a:rPr lang="zh-CN" altLang="en-US" sz="1800" dirty="0">
                <a:sym typeface="Huawei Sans" panose="020C0503030203020204" pitchFamily="34" charset="0"/>
              </a:rPr>
              <a:t>依赖型</a:t>
            </a:r>
            <a:r>
              <a:rPr lang="zh-CN" altLang="en-US" sz="1800" dirty="0" smtClean="0">
                <a:sym typeface="Huawei Sans" panose="020C0503030203020204" pitchFamily="34" charset="0"/>
              </a:rPr>
              <a:t>实体</a:t>
            </a:r>
            <a:r>
              <a:rPr lang="en-US" altLang="zh-CN" sz="1800" dirty="0" smtClean="0">
                <a:sym typeface="Huawei Sans" panose="020C0503030203020204" pitchFamily="34" charset="0"/>
              </a:rPr>
              <a:t>(Dependent Entity</a:t>
            </a:r>
            <a:r>
              <a:rPr lang="en-US" altLang="zh-CN" sz="1800" dirty="0">
                <a:sym typeface="Huawei Sans" panose="020C0503030203020204" pitchFamily="34" charset="0"/>
              </a:rPr>
              <a:t>)</a:t>
            </a:r>
            <a:endParaRPr lang="en-US" altLang="zh-CN" sz="1800" dirty="0">
              <a:sym typeface="Huawei Sans" panose="020C0503030203020204" pitchFamily="34" charset="0"/>
            </a:endParaRPr>
          </a:p>
          <a:p>
            <a:pPr lvl="2"/>
            <a:r>
              <a:rPr lang="zh-CN" altLang="en-US" sz="1600" dirty="0">
                <a:sym typeface="Huawei Sans" panose="020C0503030203020204" pitchFamily="34" charset="0"/>
              </a:rPr>
              <a:t>圆角矩形表示。</a:t>
            </a:r>
            <a:endParaRPr lang="en-US" altLang="zh-CN" sz="1600" dirty="0">
              <a:sym typeface="Huawei Sans" panose="020C0503030203020204" pitchFamily="34" charset="0"/>
            </a:endParaRPr>
          </a:p>
          <a:p>
            <a:pPr lvl="2"/>
            <a:r>
              <a:rPr lang="zh-CN" altLang="en-US" sz="1600" dirty="0">
                <a:sym typeface="Huawei Sans" panose="020C0503030203020204" pitchFamily="34" charset="0"/>
              </a:rPr>
              <a:t>必须依赖于其它实体而存在。</a:t>
            </a:r>
            <a:endParaRPr lang="en-US" altLang="zh-CN" sz="1600" dirty="0">
              <a:sym typeface="Huawei Sans" panose="020C0503030203020204" pitchFamily="34" charset="0"/>
            </a:endParaRPr>
          </a:p>
          <a:p>
            <a:pPr lvl="2"/>
            <a:r>
              <a:rPr lang="zh-CN" altLang="en-US" sz="1600" dirty="0">
                <a:sym typeface="Huawei Sans" panose="020C0503030203020204" pitchFamily="34" charset="0"/>
              </a:rPr>
              <a:t>依赖型实体中的主键必须是独立实体主键的一部分或者全部。</a:t>
            </a:r>
            <a:endParaRPr lang="en-US" altLang="zh-CN" sz="1600" dirty="0">
              <a:sym typeface="Huawei Sans" panose="020C0503030203020204" pitchFamily="34" charset="0"/>
            </a:endParaRPr>
          </a:p>
          <a:p>
            <a:endParaRPr lang="zh-CN" altLang="en-US" dirty="0">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6532595" y="1613223"/>
            <a:ext cx="4889343" cy="3492388"/>
          </a:xfrm>
          <a:prstGeom prst="rect">
            <a:avLst/>
          </a:prstGeom>
        </p:spPr>
      </p:pic>
      <p:sp>
        <p:nvSpPr>
          <p:cNvPr id="6" name="文本框 5"/>
          <p:cNvSpPr txBox="1"/>
          <p:nvPr/>
        </p:nvSpPr>
        <p:spPr bwMode="auto">
          <a:xfrm>
            <a:off x="6366642" y="4124756"/>
            <a:ext cx="1210466" cy="221251"/>
          </a:xfrm>
          <a:prstGeom prst="rect">
            <a:avLst/>
          </a:prstGeom>
          <a:noFill/>
          <a:ln w="9525" algn="ctr">
            <a:noFill/>
            <a:miter lim="800000"/>
          </a:ln>
        </p:spPr>
        <p:txBody>
          <a:bodyPr vert="horz" wrap="square" lIns="0" tIns="0" rIns="0" bIns="0" numCol="1" rtlCol="0" anchor="ctr" anchorCtr="0" compatLnSpc="1">
            <a:spAutoFit/>
          </a:bodyPr>
          <a:lstStyle/>
          <a:p>
            <a:pPr algn="ctr"/>
            <a:r>
              <a:rPr lang="zh-CN" altLang="en-US"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独立型实体</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7" name="肘形连接符 6"/>
          <p:cNvCxnSpPr/>
          <p:nvPr/>
        </p:nvCxnSpPr>
        <p:spPr bwMode="auto">
          <a:xfrm rot="5400000" flipH="1" flipV="1">
            <a:off x="6483876" y="3807621"/>
            <a:ext cx="306036" cy="180017"/>
          </a:xfrm>
          <a:prstGeom prst="bentConnector2">
            <a:avLst/>
          </a:prstGeom>
          <a:solidFill>
            <a:schemeClr val="accent1"/>
          </a:solidFill>
          <a:ln w="9525" cap="flat" cmpd="sng" algn="ctr">
            <a:solidFill>
              <a:srgbClr val="C00000"/>
            </a:solidFill>
            <a:prstDash val="solid"/>
            <a:round/>
            <a:headEnd type="none" w="med" len="med"/>
            <a:tailEnd type="triangle"/>
          </a:ln>
          <a:effectLst/>
        </p:spPr>
      </p:cxnSp>
      <p:sp>
        <p:nvSpPr>
          <p:cNvPr id="8" name="文本框 7"/>
          <p:cNvSpPr txBox="1"/>
          <p:nvPr/>
        </p:nvSpPr>
        <p:spPr bwMode="auto">
          <a:xfrm>
            <a:off x="8382866" y="5177273"/>
            <a:ext cx="1210466" cy="221251"/>
          </a:xfrm>
          <a:prstGeom prst="rect">
            <a:avLst/>
          </a:prstGeom>
          <a:noFill/>
          <a:ln w="9525" algn="ctr">
            <a:noFill/>
            <a:miter lim="800000"/>
          </a:ln>
        </p:spPr>
        <p:txBody>
          <a:bodyPr vert="horz" wrap="square" lIns="0" tIns="0" rIns="0" bIns="0" numCol="1" rtlCol="0" anchor="ctr" anchorCtr="0" compatLnSpc="1">
            <a:spAutoFit/>
          </a:bodyPr>
          <a:lstStyle/>
          <a:p>
            <a:pPr algn="ctr"/>
            <a:r>
              <a:rPr lang="zh-CN" altLang="en-US"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依赖型实体</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9" name="肘形连接符 8"/>
          <p:cNvCxnSpPr>
            <a:stCxn id="8" idx="3"/>
          </p:cNvCxnSpPr>
          <p:nvPr/>
        </p:nvCxnSpPr>
        <p:spPr bwMode="auto">
          <a:xfrm flipV="1">
            <a:off x="9593332" y="4845654"/>
            <a:ext cx="411092" cy="442245"/>
          </a:xfrm>
          <a:prstGeom prst="bentConnector2">
            <a:avLst/>
          </a:prstGeom>
          <a:solidFill>
            <a:schemeClr val="accent1"/>
          </a:solidFill>
          <a:ln w="9525" cap="flat" cmpd="sng" algn="ctr">
            <a:solidFill>
              <a:srgbClr val="C00000"/>
            </a:solid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实体中的属性</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4603" y="1247556"/>
            <a:ext cx="5887617" cy="4680000"/>
          </a:xfrm>
        </p:spPr>
        <p:txBody>
          <a:bodyPr/>
          <a:lstStyle/>
          <a:p>
            <a:r>
              <a:rPr lang="zh-CN" altLang="en-US" sz="2200" dirty="0">
                <a:sym typeface="Huawei Sans" panose="020C0503030203020204" pitchFamily="34" charset="0"/>
              </a:rPr>
              <a:t>属性是实体的特征，需要注意的类型有：</a:t>
            </a:r>
            <a:endParaRPr lang="en-US" altLang="zh-CN" sz="2200" dirty="0">
              <a:sym typeface="Huawei Sans" panose="020C0503030203020204" pitchFamily="34" charset="0"/>
            </a:endParaRPr>
          </a:p>
          <a:p>
            <a:pPr lvl="1"/>
            <a:r>
              <a:rPr lang="zh-CN" altLang="en-US" sz="1600" dirty="0">
                <a:sym typeface="Huawei Sans" panose="020C0503030203020204" pitchFamily="34" charset="0"/>
              </a:rPr>
              <a:t>主</a:t>
            </a:r>
            <a:r>
              <a:rPr lang="zh-CN" altLang="en-US" sz="1600" dirty="0" smtClean="0">
                <a:sym typeface="Huawei Sans" panose="020C0503030203020204" pitchFamily="34" charset="0"/>
              </a:rPr>
              <a:t>键</a:t>
            </a:r>
            <a:r>
              <a:rPr lang="en-US" altLang="zh-CN" sz="1600" dirty="0" smtClean="0">
                <a:sym typeface="Huawei Sans" panose="020C0503030203020204" pitchFamily="34" charset="0"/>
              </a:rPr>
              <a:t>(Primary Key</a:t>
            </a:r>
            <a:r>
              <a:rPr lang="en-US" altLang="zh-CN" sz="1600" dirty="0">
                <a:sym typeface="Huawei Sans" panose="020C0503030203020204" pitchFamily="34" charset="0"/>
              </a:rPr>
              <a:t>)</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识别实体实例唯一性的属性或属性组。</a:t>
            </a:r>
            <a:endParaRPr lang="en-US" altLang="zh-CN" sz="1400" dirty="0">
              <a:sym typeface="Huawei Sans" panose="020C0503030203020204" pitchFamily="34" charset="0"/>
            </a:endParaRPr>
          </a:p>
          <a:p>
            <a:pPr lvl="1"/>
            <a:r>
              <a:rPr lang="zh-CN" altLang="en-US" sz="1600" dirty="0">
                <a:sym typeface="Huawei Sans" panose="020C0503030203020204" pitchFamily="34" charset="0"/>
              </a:rPr>
              <a:t>可选键</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能识别实体实例唯一性的其他属性或者属性组。</a:t>
            </a:r>
            <a:endParaRPr lang="en-US" altLang="zh-CN" sz="1400" dirty="0">
              <a:sym typeface="Huawei Sans" panose="020C0503030203020204" pitchFamily="34" charset="0"/>
            </a:endParaRPr>
          </a:p>
          <a:p>
            <a:pPr lvl="1"/>
            <a:r>
              <a:rPr lang="zh-CN" altLang="en-US" sz="1600" dirty="0">
                <a:sym typeface="Huawei Sans" panose="020C0503030203020204" pitchFamily="34" charset="0"/>
              </a:rPr>
              <a:t>外键</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两个实体发生关联，一个实体的外键是另外一个实体的主键。</a:t>
            </a:r>
            <a:endParaRPr lang="en-US" altLang="zh-CN" sz="1400" dirty="0">
              <a:sym typeface="Huawei Sans" panose="020C0503030203020204" pitchFamily="34" charset="0"/>
            </a:endParaRPr>
          </a:p>
          <a:p>
            <a:pPr lvl="2"/>
            <a:r>
              <a:rPr lang="zh-CN" altLang="en-US" sz="1400" dirty="0">
                <a:sym typeface="Huawei Sans" panose="020C0503030203020204" pitchFamily="34" charset="0"/>
              </a:rPr>
              <a:t>也可以把主键实体称为父实体，拥有外键的实体称为子实体。</a:t>
            </a:r>
            <a:endParaRPr lang="en-US" altLang="zh-CN" sz="1400" dirty="0">
              <a:sym typeface="Huawei Sans" panose="020C0503030203020204" pitchFamily="34" charset="0"/>
            </a:endParaRPr>
          </a:p>
          <a:p>
            <a:pPr lvl="1"/>
            <a:r>
              <a:rPr lang="zh-CN" altLang="en-US" sz="1600" dirty="0">
                <a:sym typeface="Huawei Sans" panose="020C0503030203020204" pitchFamily="34" charset="0"/>
              </a:rPr>
              <a:t>非键属性</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实体里面除主键和外键属性外的其他属性。</a:t>
            </a:r>
            <a:endParaRPr lang="en-US" altLang="zh-CN" sz="1400" dirty="0">
              <a:sym typeface="Huawei Sans" panose="020C0503030203020204" pitchFamily="34" charset="0"/>
            </a:endParaRPr>
          </a:p>
          <a:p>
            <a:pPr lvl="1"/>
            <a:r>
              <a:rPr lang="zh-CN" altLang="en-US" sz="1600" dirty="0">
                <a:sym typeface="Huawei Sans" panose="020C0503030203020204" pitchFamily="34" charset="0"/>
              </a:rPr>
              <a:t>派生属性</a:t>
            </a:r>
            <a:endParaRPr lang="en-US" altLang="zh-CN" sz="1600" dirty="0">
              <a:sym typeface="Huawei Sans" panose="020C0503030203020204" pitchFamily="34" charset="0"/>
            </a:endParaRPr>
          </a:p>
          <a:p>
            <a:pPr lvl="2"/>
            <a:r>
              <a:rPr lang="zh-CN" altLang="en-US" sz="1400" dirty="0">
                <a:sym typeface="Huawei Sans" panose="020C0503030203020204" pitchFamily="34" charset="0"/>
              </a:rPr>
              <a:t>一个字段可以被统计出来或者从其它字段推导出来的字段。</a:t>
            </a:r>
            <a:endParaRPr lang="en-US" altLang="zh-CN" sz="1400" dirty="0">
              <a:sym typeface="Huawei Sans" panose="020C0503030203020204" pitchFamily="34" charset="0"/>
            </a:endParaRPr>
          </a:p>
          <a:p>
            <a:endParaRPr lang="zh-CN" altLang="en-US" sz="2000" dirty="0">
              <a:sym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7546538" y="2367327"/>
            <a:ext cx="3748723" cy="2677660"/>
          </a:xfrm>
          <a:prstGeom prst="rect">
            <a:avLst/>
          </a:prstGeom>
        </p:spPr>
      </p:pic>
      <p:sp>
        <p:nvSpPr>
          <p:cNvPr id="5" name="文本框 4"/>
          <p:cNvSpPr txBox="1"/>
          <p:nvPr/>
        </p:nvSpPr>
        <p:spPr bwMode="auto">
          <a:xfrm>
            <a:off x="6890029" y="4435309"/>
            <a:ext cx="1210466" cy="221251"/>
          </a:xfrm>
          <a:prstGeom prst="rect">
            <a:avLst/>
          </a:prstGeom>
          <a:noFill/>
          <a:ln w="9525" algn="ctr">
            <a:noFill/>
            <a:miter lim="800000"/>
          </a:ln>
        </p:spPr>
        <p:txBody>
          <a:bodyPr vert="horz" wrap="square" lIns="0" tIns="0" rIns="0" bIns="0" numCol="1" rtlCol="0" anchor="ctr" anchorCtr="0" compatLnSpc="1">
            <a:spAutoFit/>
          </a:bodyPr>
          <a:lstStyle/>
          <a:p>
            <a:pPr algn="ctr"/>
            <a:r>
              <a:rPr lang="zh-CN" altLang="en-US"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独立型实体</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 name="肘形连接符 5"/>
          <p:cNvCxnSpPr>
            <a:endCxn id="4" idx="1"/>
          </p:cNvCxnSpPr>
          <p:nvPr/>
        </p:nvCxnSpPr>
        <p:spPr bwMode="auto">
          <a:xfrm rot="5400000" flipH="1" flipV="1">
            <a:off x="7074190" y="3947211"/>
            <a:ext cx="713401" cy="231295"/>
          </a:xfrm>
          <a:prstGeom prst="bentConnector2">
            <a:avLst/>
          </a:prstGeom>
          <a:solidFill>
            <a:schemeClr val="accent1"/>
          </a:solidFill>
          <a:ln w="9525" cap="flat" cmpd="sng" algn="ctr">
            <a:solidFill>
              <a:srgbClr val="C00000"/>
            </a:solidFill>
            <a:prstDash val="solid"/>
            <a:round/>
            <a:headEnd type="none" w="med" len="med"/>
            <a:tailEnd type="triangle"/>
          </a:ln>
          <a:effectLst/>
        </p:spPr>
      </p:cxnSp>
      <p:sp>
        <p:nvSpPr>
          <p:cNvPr id="7" name="文本框 6"/>
          <p:cNvSpPr txBox="1"/>
          <p:nvPr/>
        </p:nvSpPr>
        <p:spPr bwMode="auto">
          <a:xfrm>
            <a:off x="8790029" y="5153275"/>
            <a:ext cx="1210466" cy="221251"/>
          </a:xfrm>
          <a:prstGeom prst="rect">
            <a:avLst/>
          </a:prstGeom>
          <a:noFill/>
          <a:ln w="9525" algn="ctr">
            <a:noFill/>
            <a:miter lim="800000"/>
          </a:ln>
        </p:spPr>
        <p:txBody>
          <a:bodyPr vert="horz" wrap="square" lIns="0" tIns="0" rIns="0" bIns="0" numCol="1" rtlCol="0" anchor="ctr" anchorCtr="0" compatLnSpc="1">
            <a:spAutoFit/>
          </a:bodyPr>
          <a:lstStyle/>
          <a:p>
            <a:pPr algn="ctr"/>
            <a:r>
              <a:rPr lang="zh-CN" altLang="en-US"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依赖型实体</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 name="肘形连接符 7"/>
          <p:cNvCxnSpPr>
            <a:stCxn id="7" idx="3"/>
          </p:cNvCxnSpPr>
          <p:nvPr/>
        </p:nvCxnSpPr>
        <p:spPr bwMode="auto">
          <a:xfrm flipV="1">
            <a:off x="10000495" y="4821656"/>
            <a:ext cx="411092" cy="442245"/>
          </a:xfrm>
          <a:prstGeom prst="bentConnector2">
            <a:avLst/>
          </a:prstGeom>
          <a:solidFill>
            <a:schemeClr val="accent1"/>
          </a:solidFill>
          <a:ln w="9525" cap="flat" cmpd="sng" algn="ctr">
            <a:solidFill>
              <a:srgbClr val="C00000"/>
            </a:solidFill>
            <a:prstDash val="solid"/>
            <a:round/>
            <a:headEnd type="none" w="med" len="med"/>
            <a:tailEnd type="triangle"/>
          </a:ln>
          <a:effectLst/>
        </p:spPr>
      </p:cxnSp>
      <p:sp>
        <p:nvSpPr>
          <p:cNvPr id="9" name="文本框 8"/>
          <p:cNvSpPr txBox="1"/>
          <p:nvPr/>
        </p:nvSpPr>
        <p:spPr bwMode="auto">
          <a:xfrm>
            <a:off x="6838752" y="2165247"/>
            <a:ext cx="707787" cy="216832"/>
          </a:xfrm>
          <a:prstGeom prst="rect">
            <a:avLst/>
          </a:prstGeom>
          <a:noFill/>
          <a:ln w="9525" algn="ctr">
            <a:noFill/>
            <a:miter lim="800000"/>
          </a:ln>
        </p:spPr>
        <p:txBody>
          <a:bodyPr vert="horz" wrap="square" lIns="0" tIns="0" rIns="0" bIns="0" numCol="1" rtlCol="0" anchor="ctr" anchorCtr="0" compatLnSpc="1">
            <a:spAutoFit/>
          </a:bodyPr>
          <a:lstStyle/>
          <a:p>
            <a:pPr algn="ctr"/>
            <a:r>
              <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主键</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 name="肘形连接符 9"/>
          <p:cNvCxnSpPr/>
          <p:nvPr/>
        </p:nvCxnSpPr>
        <p:spPr bwMode="auto">
          <a:xfrm rot="10800000" flipH="1" flipV="1">
            <a:off x="7012281" y="2297507"/>
            <a:ext cx="605922" cy="471763"/>
          </a:xfrm>
          <a:prstGeom prst="bentConnector3">
            <a:avLst>
              <a:gd name="adj1" fmla="val -37728"/>
            </a:avLst>
          </a:prstGeom>
          <a:solidFill>
            <a:schemeClr val="accent1"/>
          </a:solidFill>
          <a:ln w="9525" cap="flat" cmpd="sng" algn="ctr">
            <a:solidFill>
              <a:srgbClr val="C00000"/>
            </a:solidFill>
            <a:prstDash val="solid"/>
            <a:round/>
            <a:headEnd type="none" w="med" len="med"/>
            <a:tailEnd type="triangle"/>
          </a:ln>
          <a:effectLst/>
        </p:spPr>
      </p:cxnSp>
      <p:sp>
        <p:nvSpPr>
          <p:cNvPr id="11" name="文本框 10"/>
          <p:cNvSpPr txBox="1"/>
          <p:nvPr/>
        </p:nvSpPr>
        <p:spPr bwMode="auto">
          <a:xfrm>
            <a:off x="8660770" y="4440422"/>
            <a:ext cx="814712" cy="215444"/>
          </a:xfrm>
          <a:prstGeom prst="rect">
            <a:avLst/>
          </a:prstGeom>
          <a:noFill/>
          <a:ln w="9525" algn="ctr">
            <a:noFill/>
            <a:miter lim="800000"/>
          </a:ln>
        </p:spPr>
        <p:txBody>
          <a:bodyPr vert="horz" wrap="square" lIns="0" tIns="0" rIns="0" bIns="0" numCol="1" rtlCol="0" anchor="ctr" anchorCtr="0" compatLnSpc="1">
            <a:spAutoFit/>
          </a:bodyPr>
          <a:lstStyle/>
          <a:p>
            <a:pPr algn="ctr"/>
            <a:r>
              <a:rPr lang="zh-CN" altLang="en-US"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非键属性</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bwMode="auto">
          <a:xfrm>
            <a:off x="7708214" y="2907386"/>
            <a:ext cx="687148" cy="900101"/>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bwMode="auto">
          <a:xfrm>
            <a:off x="9765923" y="3849893"/>
            <a:ext cx="687148" cy="569663"/>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4" name="直接箭头连接符 13"/>
          <p:cNvCxnSpPr>
            <a:stCxn id="11" idx="0"/>
          </p:cNvCxnSpPr>
          <p:nvPr/>
        </p:nvCxnSpPr>
        <p:spPr bwMode="auto">
          <a:xfrm flipH="1" flipV="1">
            <a:off x="8251346" y="3807487"/>
            <a:ext cx="816780" cy="632935"/>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15" name="直接箭头连接符 14"/>
          <p:cNvCxnSpPr>
            <a:stCxn id="11" idx="0"/>
          </p:cNvCxnSpPr>
          <p:nvPr/>
        </p:nvCxnSpPr>
        <p:spPr bwMode="auto">
          <a:xfrm flipV="1">
            <a:off x="9068126" y="4231677"/>
            <a:ext cx="729525" cy="208745"/>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
        <p:nvSpPr>
          <p:cNvPr id="16" name="文本框 15"/>
          <p:cNvSpPr txBox="1"/>
          <p:nvPr/>
        </p:nvSpPr>
        <p:spPr bwMode="auto">
          <a:xfrm>
            <a:off x="10688960" y="3015399"/>
            <a:ext cx="707787" cy="216832"/>
          </a:xfrm>
          <a:prstGeom prst="rect">
            <a:avLst/>
          </a:prstGeom>
          <a:noFill/>
          <a:ln w="9525" algn="ctr">
            <a:noFill/>
            <a:miter lim="800000"/>
          </a:ln>
        </p:spPr>
        <p:txBody>
          <a:bodyPr vert="horz" wrap="square" lIns="0" tIns="0" rIns="0" bIns="0" numCol="1" rtlCol="0" anchor="ctr" anchorCtr="0" compatLnSpc="1">
            <a:spAutoFit/>
          </a:bodyPr>
          <a:lstStyle/>
          <a:p>
            <a:pPr algn="ctr"/>
            <a:r>
              <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主键</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7" name="直接箭头连接符 16"/>
          <p:cNvCxnSpPr/>
          <p:nvPr/>
        </p:nvCxnSpPr>
        <p:spPr bwMode="auto">
          <a:xfrm flipH="1">
            <a:off x="10753788" y="3232231"/>
            <a:ext cx="289065" cy="402100"/>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
        <p:nvSpPr>
          <p:cNvPr id="18" name="文本框 17"/>
          <p:cNvSpPr txBox="1"/>
          <p:nvPr/>
        </p:nvSpPr>
        <p:spPr bwMode="auto">
          <a:xfrm>
            <a:off x="10041499" y="2456974"/>
            <a:ext cx="707787" cy="216832"/>
          </a:xfrm>
          <a:prstGeom prst="rect">
            <a:avLst/>
          </a:prstGeom>
          <a:noFill/>
          <a:ln w="9525" algn="ctr">
            <a:noFill/>
            <a:miter lim="800000"/>
          </a:ln>
        </p:spPr>
        <p:txBody>
          <a:bodyPr vert="horz" wrap="square" lIns="0" tIns="0" rIns="0" bIns="0" numCol="1" rtlCol="0" anchor="ctr" anchorCtr="0" compatLnSpc="1">
            <a:spAutoFit/>
          </a:bodyPr>
          <a:lstStyle/>
          <a:p>
            <a:pPr algn="ctr"/>
            <a:r>
              <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外键</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椭圆 18"/>
          <p:cNvSpPr/>
          <p:nvPr/>
        </p:nvSpPr>
        <p:spPr bwMode="auto">
          <a:xfrm>
            <a:off x="9682963" y="3431486"/>
            <a:ext cx="728624" cy="182288"/>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直接箭头连接符 19"/>
          <p:cNvCxnSpPr>
            <a:endCxn id="19" idx="7"/>
          </p:cNvCxnSpPr>
          <p:nvPr/>
        </p:nvCxnSpPr>
        <p:spPr bwMode="auto">
          <a:xfrm flipH="1">
            <a:off x="10304882" y="2642011"/>
            <a:ext cx="89234" cy="816170"/>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主键，外键和索引之间的关系</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smtClean="0"/>
              <a:t>主键、外键、索引之间的联系如下表：</a:t>
            </a:r>
            <a:endParaRPr lang="zh-CN" altLang="en-US" dirty="0"/>
          </a:p>
        </p:txBody>
      </p:sp>
      <p:graphicFrame>
        <p:nvGraphicFramePr>
          <p:cNvPr id="4" name="表格 3"/>
          <p:cNvGraphicFramePr>
            <a:graphicFrameLocks noGrp="1"/>
          </p:cNvGraphicFramePr>
          <p:nvPr/>
        </p:nvGraphicFramePr>
        <p:xfrm>
          <a:off x="1594177" y="2136057"/>
          <a:ext cx="8908715" cy="3631078"/>
        </p:xfrm>
        <a:graphic>
          <a:graphicData uri="http://schemas.openxmlformats.org/drawingml/2006/table">
            <a:tbl>
              <a:tblPr firstRow="1" bandRow="1">
                <a:tableStyleId>{5940675A-B579-460E-94D1-54222C63F5DA}</a:tableStyleId>
              </a:tblPr>
              <a:tblGrid>
                <a:gridCol w="1781743"/>
                <a:gridCol w="1781743"/>
                <a:gridCol w="1781743"/>
                <a:gridCol w="1781743"/>
                <a:gridCol w="1781743"/>
              </a:tblGrid>
              <a:tr h="474184">
                <a:tc>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主键</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外键</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唯一索引</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非唯一索引</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1364090">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特点</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唯一标识一个实例，无重复值、非空。不应该被更新</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另外一个实体的主键，可以重复，可以为空。</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建立在表上的对象。无重复值，可以有一个空值</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建立在表上的对象，可以为空，也可以重复值</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2298">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作用</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确定记录唯一性，保证数据完整性。</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建立数据参考一致性。建立两个实体之间的关系。</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提高查询效率</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提高查询效率</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0506">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数量</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一个实体只能有一个</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一个实体可以有多个外键</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一个表可以有多个唯一索引</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一个表可以有多个非唯一索引</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实体间的关系</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4603" y="1247556"/>
            <a:ext cx="5651397" cy="4680000"/>
          </a:xfrm>
        </p:spPr>
        <p:txBody>
          <a:bodyPr/>
          <a:lstStyle/>
          <a:p>
            <a:r>
              <a:rPr lang="zh-CN" altLang="en-US" sz="2200" dirty="0">
                <a:sym typeface="Huawei Sans" panose="020C0503030203020204" pitchFamily="34" charset="0"/>
              </a:rPr>
              <a:t>关系是描述实体间如何发生关联</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一本书“包括”若干</a:t>
            </a:r>
            <a:r>
              <a:rPr lang="zh-CN" altLang="en-US" sz="1800" dirty="0" smtClean="0">
                <a:sym typeface="Huawei Sans" panose="020C0503030203020204" pitchFamily="34" charset="0"/>
              </a:rPr>
              <a:t>个章节。</a:t>
            </a:r>
            <a:endParaRPr lang="en-US" altLang="zh-CN" sz="1600" dirty="0">
              <a:sym typeface="Huawei Sans" panose="020C0503030203020204" pitchFamily="34" charset="0"/>
            </a:endParaRPr>
          </a:p>
          <a:p>
            <a:pPr lvl="1"/>
            <a:r>
              <a:rPr lang="zh-CN" altLang="en-US" sz="1800" dirty="0">
                <a:sym typeface="Huawei Sans" panose="020C0503030203020204" pitchFamily="34" charset="0"/>
              </a:rPr>
              <a:t>“包括”就是这两个实体之间的关系。</a:t>
            </a:r>
            <a:endParaRPr lang="en-US" altLang="zh-CN" sz="1600" dirty="0">
              <a:sym typeface="Huawei Sans" panose="020C0503030203020204" pitchFamily="34" charset="0"/>
            </a:endParaRPr>
          </a:p>
          <a:p>
            <a:pPr lvl="1"/>
            <a:r>
              <a:rPr lang="zh-CN" altLang="en-US" sz="1800" dirty="0">
                <a:sym typeface="Huawei Sans" panose="020C0503030203020204" pitchFamily="34" charset="0"/>
              </a:rPr>
              <a:t>关系是有方向性的。</a:t>
            </a:r>
            <a:endParaRPr lang="en-US" altLang="zh-CN" sz="1600" dirty="0">
              <a:sym typeface="Huawei Sans" panose="020C0503030203020204" pitchFamily="34" charset="0"/>
            </a:endParaRPr>
          </a:p>
          <a:p>
            <a:r>
              <a:rPr lang="zh-CN" altLang="en-US" sz="2200" dirty="0">
                <a:sym typeface="Huawei Sans" panose="020C0503030203020204" pitchFamily="34" charset="0"/>
              </a:rPr>
              <a:t>关系</a:t>
            </a:r>
            <a:r>
              <a:rPr lang="zh-CN" altLang="en-US" sz="2200" dirty="0" smtClean="0">
                <a:sym typeface="Huawei Sans" panose="020C0503030203020204" pitchFamily="34" charset="0"/>
              </a:rPr>
              <a:t>基数</a:t>
            </a:r>
            <a:r>
              <a:rPr lang="en-US" altLang="zh-CN" sz="2200" dirty="0" smtClean="0">
                <a:sym typeface="Huawei Sans" panose="020C0503030203020204" pitchFamily="34" charset="0"/>
              </a:rPr>
              <a:t>(Cardinality</a:t>
            </a:r>
            <a:r>
              <a:rPr lang="en-US" altLang="zh-CN" sz="2200" dirty="0">
                <a:sym typeface="Huawei Sans" panose="020C0503030203020204" pitchFamily="34" charset="0"/>
              </a:rPr>
              <a:t>)</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反映两个或多个实体间关系的业务规则。</a:t>
            </a:r>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5843972" y="2006148"/>
            <a:ext cx="5758050" cy="342038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IDEF1x</a:t>
            </a:r>
            <a:r>
              <a:rPr lang="zh-CN" altLang="en-US" dirty="0">
                <a:sym typeface="Huawei Sans" panose="020C0503030203020204" pitchFamily="34" charset="0"/>
              </a:rPr>
              <a:t>中基数的图例</a:t>
            </a:r>
            <a:endParaRPr lang="zh-CN" altLang="en-US" dirty="0">
              <a:sym typeface="Huawei Sans" panose="020C0503030203020204" pitchFamily="34" charset="0"/>
            </a:endParaRPr>
          </a:p>
        </p:txBody>
      </p:sp>
      <p:grpSp>
        <p:nvGrpSpPr>
          <p:cNvPr id="4" name="组合 3"/>
          <p:cNvGrpSpPr/>
          <p:nvPr/>
        </p:nvGrpSpPr>
        <p:grpSpPr>
          <a:xfrm>
            <a:off x="2197414" y="2707798"/>
            <a:ext cx="7963736" cy="2236296"/>
            <a:chOff x="1594800" y="1867788"/>
            <a:chExt cx="7156852" cy="1896360"/>
          </a:xfrm>
        </p:grpSpPr>
        <p:pic>
          <p:nvPicPr>
            <p:cNvPr id="5" name="图片 4"/>
            <p:cNvPicPr>
              <a:picLocks noChangeAspect="1"/>
            </p:cNvPicPr>
            <p:nvPr/>
          </p:nvPicPr>
          <p:blipFill>
            <a:blip r:embed="rId1"/>
            <a:stretch>
              <a:fillRect/>
            </a:stretch>
          </p:blipFill>
          <p:spPr>
            <a:xfrm>
              <a:off x="1775520" y="1867788"/>
              <a:ext cx="400000" cy="1371429"/>
            </a:xfrm>
            <a:prstGeom prst="rect">
              <a:avLst/>
            </a:prstGeom>
          </p:spPr>
        </p:pic>
        <p:sp>
          <p:nvSpPr>
            <p:cNvPr id="6" name="文本框 5"/>
            <p:cNvSpPr txBox="1"/>
            <p:nvPr/>
          </p:nvSpPr>
          <p:spPr bwMode="auto">
            <a:xfrm>
              <a:off x="1594800" y="3266292"/>
              <a:ext cx="822764"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0,1</a:t>
              </a:r>
              <a:r>
                <a:rPr kumimoji="1" lang="zh-CN" altLang="en-US" sz="1200" b="1" dirty="0" smtClean="0">
                  <a:latin typeface="Huawei Sans" panose="020C0503030203020204" pitchFamily="34" charset="0"/>
                  <a:ea typeface="方正兰亭黑简体" panose="02000000000000000000" pitchFamily="2" charset="-122"/>
                  <a:sym typeface="Huawei Sans" panose="020C0503030203020204" pitchFamily="34" charset="0"/>
                </a:rPr>
                <a:t>或多个</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1"/>
            <a:stretch>
              <a:fillRect/>
            </a:stretch>
          </p:blipFill>
          <p:spPr>
            <a:xfrm>
              <a:off x="3010468" y="1867788"/>
              <a:ext cx="400000" cy="1371429"/>
            </a:xfrm>
            <a:prstGeom prst="rect">
              <a:avLst/>
            </a:prstGeom>
          </p:spPr>
        </p:pic>
        <p:sp>
          <p:nvSpPr>
            <p:cNvPr id="8" name="文本框 7"/>
            <p:cNvSpPr txBox="1"/>
            <p:nvPr/>
          </p:nvSpPr>
          <p:spPr bwMode="auto">
            <a:xfrm>
              <a:off x="3418030" y="2936656"/>
              <a:ext cx="301706"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P</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8"/>
            <p:cNvSpPr txBox="1"/>
            <p:nvPr/>
          </p:nvSpPr>
          <p:spPr bwMode="auto">
            <a:xfrm>
              <a:off x="2885293" y="3266292"/>
              <a:ext cx="822764"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a:t>
              </a:r>
              <a:r>
                <a:rPr kumimoji="1" lang="zh-CN" altLang="en-US" sz="1200" b="1" dirty="0" smtClean="0">
                  <a:latin typeface="Huawei Sans" panose="020C0503030203020204" pitchFamily="34" charset="0"/>
                  <a:ea typeface="方正兰亭黑简体" panose="02000000000000000000" pitchFamily="2" charset="-122"/>
                  <a:sym typeface="Huawei Sans" panose="020C0503030203020204" pitchFamily="34" charset="0"/>
                </a:rPr>
                <a:t>或多个</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 name="图片 9"/>
            <p:cNvPicPr>
              <a:picLocks noChangeAspect="1"/>
            </p:cNvPicPr>
            <p:nvPr/>
          </p:nvPicPr>
          <p:blipFill>
            <a:blip r:embed="rId1"/>
            <a:stretch>
              <a:fillRect/>
            </a:stretch>
          </p:blipFill>
          <p:spPr>
            <a:xfrm>
              <a:off x="4245416" y="1867788"/>
              <a:ext cx="400000" cy="1371429"/>
            </a:xfrm>
            <a:prstGeom prst="rect">
              <a:avLst/>
            </a:prstGeom>
          </p:spPr>
        </p:pic>
        <p:sp>
          <p:nvSpPr>
            <p:cNvPr id="11" name="文本框 10"/>
            <p:cNvSpPr txBox="1"/>
            <p:nvPr/>
          </p:nvSpPr>
          <p:spPr bwMode="auto">
            <a:xfrm>
              <a:off x="4595477" y="2937256"/>
              <a:ext cx="301706"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Z</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1"/>
            <p:cNvSpPr txBox="1"/>
            <p:nvPr/>
          </p:nvSpPr>
          <p:spPr bwMode="auto">
            <a:xfrm>
              <a:off x="4062740" y="3266892"/>
              <a:ext cx="822764"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0</a:t>
              </a:r>
              <a:r>
                <a:rPr kumimoji="1" lang="zh-CN" altLang="en-US" sz="1200" b="1" dirty="0" smtClean="0">
                  <a:latin typeface="Huawei Sans" panose="020C0503030203020204" pitchFamily="34" charset="0"/>
                  <a:ea typeface="方正兰亭黑简体" panose="02000000000000000000" pitchFamily="2" charset="-122"/>
                  <a:sym typeface="Huawei Sans" panose="020C0503030203020204" pitchFamily="34" charset="0"/>
                </a:rPr>
                <a:t>或多个</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3" name="图片 12"/>
            <p:cNvPicPr>
              <a:picLocks noChangeAspect="1"/>
            </p:cNvPicPr>
            <p:nvPr/>
          </p:nvPicPr>
          <p:blipFill>
            <a:blip r:embed="rId1"/>
            <a:stretch>
              <a:fillRect/>
            </a:stretch>
          </p:blipFill>
          <p:spPr>
            <a:xfrm>
              <a:off x="5480364" y="1867788"/>
              <a:ext cx="400000" cy="1371429"/>
            </a:xfrm>
            <a:prstGeom prst="rect">
              <a:avLst/>
            </a:prstGeom>
          </p:spPr>
        </p:pic>
        <p:sp>
          <p:nvSpPr>
            <p:cNvPr id="14" name="文本框 13"/>
            <p:cNvSpPr txBox="1"/>
            <p:nvPr/>
          </p:nvSpPr>
          <p:spPr bwMode="auto">
            <a:xfrm>
              <a:off x="5873247" y="2936656"/>
              <a:ext cx="301706"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bwMode="auto">
            <a:xfrm>
              <a:off x="5353233" y="3253253"/>
              <a:ext cx="822764"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rPr>
                <a:t>有</a:t>
              </a:r>
              <a:r>
                <a:rPr kumimoji="1" lang="zh-CN" altLang="en-US" sz="1200" b="1" dirty="0" smtClean="0">
                  <a:latin typeface="Huawei Sans" panose="020C0503030203020204" pitchFamily="34" charset="0"/>
                  <a:ea typeface="方正兰亭黑简体" panose="02000000000000000000" pitchFamily="2" charset="-122"/>
                  <a:sym typeface="Huawei Sans" panose="020C0503030203020204" pitchFamily="34" charset="0"/>
                </a:rPr>
                <a:t>且只有</a:t>
              </a: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6" name="图片 15"/>
            <p:cNvPicPr>
              <a:picLocks noChangeAspect="1"/>
            </p:cNvPicPr>
            <p:nvPr/>
          </p:nvPicPr>
          <p:blipFill>
            <a:blip r:embed="rId1"/>
            <a:stretch>
              <a:fillRect/>
            </a:stretch>
          </p:blipFill>
          <p:spPr>
            <a:xfrm>
              <a:off x="6715312" y="1867788"/>
              <a:ext cx="400000" cy="1371429"/>
            </a:xfrm>
            <a:prstGeom prst="rect">
              <a:avLst/>
            </a:prstGeom>
          </p:spPr>
        </p:pic>
        <p:sp>
          <p:nvSpPr>
            <p:cNvPr id="17" name="文本框 16"/>
            <p:cNvSpPr txBox="1"/>
            <p:nvPr/>
          </p:nvSpPr>
          <p:spPr bwMode="auto">
            <a:xfrm>
              <a:off x="7134770" y="2936656"/>
              <a:ext cx="401390"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n</a:t>
              </a: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-m</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17"/>
            <p:cNvSpPr txBox="1"/>
            <p:nvPr/>
          </p:nvSpPr>
          <p:spPr bwMode="auto">
            <a:xfrm>
              <a:off x="6614756" y="3253253"/>
              <a:ext cx="822764"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n-m</a:t>
              </a:r>
              <a:r>
                <a:rPr kumimoji="1" lang="zh-CN" altLang="en-US" sz="1200" b="1" dirty="0" smtClean="0">
                  <a:latin typeface="Huawei Sans" panose="020C0503030203020204" pitchFamily="34" charset="0"/>
                  <a:ea typeface="方正兰亭黑简体" panose="02000000000000000000" pitchFamily="2" charset="-122"/>
                  <a:sym typeface="Huawei Sans" panose="020C0503030203020204" pitchFamily="34" charset="0"/>
                </a:rPr>
                <a:t>个</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9" name="图片 18"/>
            <p:cNvPicPr>
              <a:picLocks noChangeAspect="1"/>
            </p:cNvPicPr>
            <p:nvPr/>
          </p:nvPicPr>
          <p:blipFill>
            <a:blip r:embed="rId1"/>
            <a:stretch>
              <a:fillRect/>
            </a:stretch>
          </p:blipFill>
          <p:spPr>
            <a:xfrm>
              <a:off x="7950262" y="1867788"/>
              <a:ext cx="400000" cy="1371429"/>
            </a:xfrm>
            <a:prstGeom prst="rect">
              <a:avLst/>
            </a:prstGeom>
          </p:spPr>
        </p:pic>
        <p:sp>
          <p:nvSpPr>
            <p:cNvPr id="20" name="文本框 19"/>
            <p:cNvSpPr txBox="1"/>
            <p:nvPr/>
          </p:nvSpPr>
          <p:spPr bwMode="auto">
            <a:xfrm>
              <a:off x="8350262" y="2936656"/>
              <a:ext cx="401390" cy="15659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文本框 20"/>
            <p:cNvSpPr txBox="1"/>
            <p:nvPr/>
          </p:nvSpPr>
          <p:spPr bwMode="auto">
            <a:xfrm>
              <a:off x="7860364" y="3294362"/>
              <a:ext cx="822764" cy="46978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200" b="1" dirty="0" smtClean="0">
                  <a:latin typeface="Huawei Sans" panose="020C0503030203020204" pitchFamily="34" charset="0"/>
                  <a:ea typeface="方正兰亭黑简体" panose="02000000000000000000" pitchFamily="2" charset="-122"/>
                  <a:sym typeface="Huawei Sans" panose="020C0503030203020204" pitchFamily="34" charset="0"/>
                </a:rPr>
                <a:t>参考相关注释，基数在注释中说明</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基数的不同反映了不同的关系</a:t>
            </a:r>
            <a:endParaRPr lang="zh-CN" altLang="en-US" dirty="0">
              <a:sym typeface="Huawei Sans" panose="020C0503030203020204" pitchFamily="34" charset="0"/>
            </a:endParaRPr>
          </a:p>
        </p:txBody>
      </p:sp>
      <p:grpSp>
        <p:nvGrpSpPr>
          <p:cNvPr id="5" name="组合 4"/>
          <p:cNvGrpSpPr/>
          <p:nvPr/>
        </p:nvGrpSpPr>
        <p:grpSpPr>
          <a:xfrm>
            <a:off x="1220562" y="1845143"/>
            <a:ext cx="9750875" cy="3792463"/>
            <a:chOff x="1183220" y="1281174"/>
            <a:chExt cx="9750875" cy="3792463"/>
          </a:xfrm>
        </p:grpSpPr>
        <p:pic>
          <p:nvPicPr>
            <p:cNvPr id="6" name="图片 5"/>
            <p:cNvPicPr>
              <a:picLocks noChangeAspect="1"/>
            </p:cNvPicPr>
            <p:nvPr/>
          </p:nvPicPr>
          <p:blipFill>
            <a:blip r:embed="rId1"/>
            <a:stretch>
              <a:fillRect/>
            </a:stretch>
          </p:blipFill>
          <p:spPr>
            <a:xfrm>
              <a:off x="1183220" y="2214925"/>
              <a:ext cx="5200000" cy="2104762"/>
            </a:xfrm>
            <a:prstGeom prst="rect">
              <a:avLst/>
            </a:prstGeom>
          </p:spPr>
        </p:pic>
        <p:sp>
          <p:nvSpPr>
            <p:cNvPr id="7" name="文本框 6"/>
            <p:cNvSpPr txBox="1"/>
            <p:nvPr/>
          </p:nvSpPr>
          <p:spPr bwMode="auto">
            <a:xfrm>
              <a:off x="1848370" y="4334973"/>
              <a:ext cx="3025035" cy="738664"/>
            </a:xfrm>
            <a:prstGeom prst="rect">
              <a:avLst/>
            </a:prstGeom>
            <a:noFill/>
            <a:ln w="9525" algn="ctr">
              <a:noFill/>
              <a:miter lim="800000"/>
            </a:ln>
          </p:spPr>
          <p:txBody>
            <a:bodyPr vert="horz" wrap="square" lIns="0" tIns="0" rIns="0" bIns="0" numCol="1" rtlCol="0" anchor="ctr" anchorCtr="0" compatLnSpc="1">
              <a:spAutoFit/>
            </a:bodyPr>
            <a:lstStyle/>
            <a:p>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一本书</a:t>
              </a:r>
              <a:r>
                <a:rPr kumimoji="1"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可能</a:t>
              </a:r>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包含一个或多个章节</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基数出现</a:t>
              </a:r>
              <a:r>
                <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0</a:t>
              </a:r>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的可能，称为</a:t>
              </a:r>
              <a:r>
                <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optional</a:t>
              </a:r>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可选关系。</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 name="图片 7"/>
            <p:cNvPicPr>
              <a:picLocks noChangeAspect="1"/>
            </p:cNvPicPr>
            <p:nvPr/>
          </p:nvPicPr>
          <p:blipFill>
            <a:blip r:embed="rId2"/>
            <a:stretch>
              <a:fillRect/>
            </a:stretch>
          </p:blipFill>
          <p:spPr>
            <a:xfrm>
              <a:off x="6096000" y="2249812"/>
              <a:ext cx="4838095" cy="1942857"/>
            </a:xfrm>
            <a:prstGeom prst="rect">
              <a:avLst/>
            </a:prstGeom>
          </p:spPr>
        </p:pic>
        <p:sp>
          <p:nvSpPr>
            <p:cNvPr id="9" name="文本框 8"/>
            <p:cNvSpPr txBox="1"/>
            <p:nvPr/>
          </p:nvSpPr>
          <p:spPr bwMode="auto">
            <a:xfrm>
              <a:off x="7644080" y="4334973"/>
              <a:ext cx="3024336" cy="738664"/>
            </a:xfrm>
            <a:prstGeom prst="rect">
              <a:avLst/>
            </a:prstGeom>
            <a:noFill/>
            <a:ln w="9525" algn="ctr">
              <a:noFill/>
              <a:miter lim="800000"/>
            </a:ln>
          </p:spPr>
          <p:txBody>
            <a:bodyPr vert="horz" wrap="square" lIns="0" tIns="0" rIns="0" bIns="0" numCol="1" rtlCol="0" anchor="ctr" anchorCtr="0" compatLnSpc="1">
              <a:spAutoFit/>
            </a:bodyPr>
            <a:lstStyle/>
            <a:p>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一本书</a:t>
              </a:r>
              <a:r>
                <a:rPr kumimoji="1"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必须</a:t>
              </a:r>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包含一个或多个章节</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基数不为</a:t>
              </a:r>
              <a:r>
                <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0</a:t>
              </a:r>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，称为</a:t>
              </a:r>
              <a:r>
                <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mandatory</a:t>
              </a:r>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强制关系。</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 name="直接箭头连接符 9"/>
            <p:cNvCxnSpPr/>
            <p:nvPr/>
          </p:nvCxnSpPr>
          <p:spPr bwMode="auto">
            <a:xfrm flipV="1">
              <a:off x="3360888" y="3221240"/>
              <a:ext cx="754892" cy="1083162"/>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11" name="直接箭头连接符 10"/>
            <p:cNvCxnSpPr/>
            <p:nvPr/>
          </p:nvCxnSpPr>
          <p:spPr bwMode="auto">
            <a:xfrm flipH="1" flipV="1">
              <a:off x="9083140" y="3033709"/>
              <a:ext cx="146216" cy="1239913"/>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
          <p:nvSpPr>
            <p:cNvPr id="12" name="文本框 11"/>
            <p:cNvSpPr txBox="1"/>
            <p:nvPr/>
          </p:nvSpPr>
          <p:spPr bwMode="auto">
            <a:xfrm>
              <a:off x="5068056" y="1281174"/>
              <a:ext cx="1442544" cy="738664"/>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一个章节一定属于一本书（属于且仅属于）。</a:t>
              </a:r>
              <a:endPar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3" name="直接箭头连接符 12"/>
            <p:cNvCxnSpPr>
              <a:stCxn id="12" idx="1"/>
            </p:cNvCxnSpPr>
            <p:nvPr/>
          </p:nvCxnSpPr>
          <p:spPr bwMode="auto">
            <a:xfrm flipH="1">
              <a:off x="2950093" y="1650506"/>
              <a:ext cx="2117963" cy="1259371"/>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14" name="直接箭头连接符 13"/>
            <p:cNvCxnSpPr>
              <a:stCxn id="12" idx="3"/>
            </p:cNvCxnSpPr>
            <p:nvPr/>
          </p:nvCxnSpPr>
          <p:spPr bwMode="auto">
            <a:xfrm>
              <a:off x="6510600" y="1650506"/>
              <a:ext cx="1277588" cy="1094418"/>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识别性关系</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a:xfrm>
            <a:off x="444603" y="1247556"/>
            <a:ext cx="5651397" cy="4680000"/>
          </a:xfrm>
        </p:spPr>
        <p:txBody>
          <a:bodyPr/>
          <a:lstStyle/>
          <a:p>
            <a:r>
              <a:rPr lang="zh-CN" altLang="en-US" sz="2200" dirty="0">
                <a:sym typeface="Huawei Sans" panose="020C0503030203020204" pitchFamily="34" charset="0"/>
              </a:rPr>
              <a:t>识别</a:t>
            </a:r>
            <a:r>
              <a:rPr lang="zh-CN" altLang="en-US" sz="2200" dirty="0" smtClean="0">
                <a:sym typeface="Huawei Sans" panose="020C0503030203020204" pitchFamily="34" charset="0"/>
              </a:rPr>
              <a:t>性关系</a:t>
            </a:r>
            <a:r>
              <a:rPr lang="en-US" altLang="zh-CN" sz="2200" dirty="0" smtClean="0">
                <a:sym typeface="Huawei Sans" panose="020C0503030203020204" pitchFamily="34" charset="0"/>
              </a:rPr>
              <a:t>(Identifying relationship</a:t>
            </a:r>
            <a:r>
              <a:rPr lang="en-US" altLang="zh-CN" sz="2200" dirty="0">
                <a:sym typeface="Huawei Sans" panose="020C0503030203020204" pitchFamily="34" charset="0"/>
              </a:rPr>
              <a:t>)</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发生在独立型实体和依赖型实体之间。</a:t>
            </a:r>
            <a:endParaRPr lang="en-US" altLang="zh-CN" sz="1600" dirty="0">
              <a:sym typeface="Huawei Sans" panose="020C0503030203020204" pitchFamily="34" charset="0"/>
            </a:endParaRPr>
          </a:p>
          <a:p>
            <a:pPr lvl="1"/>
            <a:r>
              <a:rPr lang="zh-CN" altLang="en-US" sz="1800" dirty="0">
                <a:sym typeface="Huawei Sans" panose="020C0503030203020204" pitchFamily="34" charset="0"/>
              </a:rPr>
              <a:t>子实体的实例唯一性的识别与父实体相关联。</a:t>
            </a:r>
            <a:endParaRPr lang="en-US" altLang="zh-CN" sz="1600" dirty="0">
              <a:sym typeface="Huawei Sans" panose="020C0503030203020204" pitchFamily="34" charset="0"/>
            </a:endParaRPr>
          </a:p>
          <a:p>
            <a:pPr lvl="1"/>
            <a:r>
              <a:rPr lang="zh-CN" altLang="en-US" sz="1800" dirty="0">
                <a:sym typeface="Huawei Sans" panose="020C0503030203020204" pitchFamily="34" charset="0"/>
              </a:rPr>
              <a:t>父实体的主键属性成为子实体的主键属性。</a:t>
            </a:r>
            <a:endParaRPr lang="en-US" altLang="zh-CN" sz="1600" dirty="0">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6096000" y="2919556"/>
            <a:ext cx="5394384" cy="320435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p:txBody>
          <a:bodyPr/>
          <a:lstStyle/>
          <a:p>
            <a:r>
              <a:rPr lang="zh-CN" altLang="en-US" dirty="0">
                <a:sym typeface="Huawei Sans" panose="020C0503030203020204" pitchFamily="34" charset="0"/>
              </a:rPr>
              <a:t>学完本课程后，您将能够：</a:t>
            </a:r>
            <a:endParaRPr lang="zh-CN" altLang="en-US" dirty="0">
              <a:sym typeface="Huawei Sans" panose="020C0503030203020204" pitchFamily="34" charset="0"/>
            </a:endParaRPr>
          </a:p>
          <a:p>
            <a:pPr lvl="1"/>
            <a:r>
              <a:rPr lang="zh-CN" altLang="en-US" dirty="0">
                <a:sym typeface="Huawei Sans" panose="020C0503030203020204" pitchFamily="34" charset="0"/>
              </a:rPr>
              <a:t>描述数据模型的特点和用途；</a:t>
            </a:r>
            <a:endParaRPr lang="en-US" altLang="zh-CN" dirty="0">
              <a:sym typeface="Huawei Sans" panose="020C0503030203020204" pitchFamily="34" charset="0"/>
            </a:endParaRPr>
          </a:p>
          <a:p>
            <a:pPr lvl="1"/>
            <a:r>
              <a:rPr lang="zh-CN" altLang="en-US" dirty="0">
                <a:sym typeface="Huawei Sans" panose="020C0503030203020204" pitchFamily="34" charset="0"/>
              </a:rPr>
              <a:t>列举数据模型的类型；</a:t>
            </a:r>
            <a:endParaRPr lang="en-US" altLang="zh-CN" dirty="0">
              <a:sym typeface="Huawei Sans" panose="020C0503030203020204" pitchFamily="34" charset="0"/>
            </a:endParaRPr>
          </a:p>
          <a:p>
            <a:pPr lvl="1"/>
            <a:r>
              <a:rPr lang="zh-CN" altLang="en-US" dirty="0">
                <a:sym typeface="Huawei Sans" panose="020C0503030203020204" pitchFamily="34" charset="0"/>
              </a:rPr>
              <a:t>描述第三范式数据模型的标准；</a:t>
            </a:r>
            <a:endParaRPr lang="en-US" altLang="zh-CN" dirty="0">
              <a:sym typeface="Huawei Sans" panose="020C0503030203020204" pitchFamily="34" charset="0"/>
            </a:endParaRPr>
          </a:p>
          <a:p>
            <a:pPr lvl="1"/>
            <a:r>
              <a:rPr lang="zh-CN" altLang="en-US" dirty="0">
                <a:sym typeface="Huawei Sans" panose="020C0503030203020204" pitchFamily="34" charset="0"/>
              </a:rPr>
              <a:t>描述逻辑模型中的常见概念；</a:t>
            </a:r>
            <a:endParaRPr lang="en-US" altLang="zh-CN" dirty="0">
              <a:sym typeface="Huawei Sans" panose="020C0503030203020204" pitchFamily="34" charset="0"/>
            </a:endParaRPr>
          </a:p>
          <a:p>
            <a:pPr lvl="1"/>
            <a:r>
              <a:rPr lang="zh-CN" altLang="en-US" dirty="0">
                <a:sym typeface="Huawei Sans" panose="020C0503030203020204" pitchFamily="34" charset="0"/>
              </a:rPr>
              <a:t>区别逻辑模型和物理模型中对应的概念；</a:t>
            </a:r>
            <a:endParaRPr lang="en-US" altLang="zh-CN" dirty="0">
              <a:sym typeface="Huawei Sans" panose="020C0503030203020204" pitchFamily="34" charset="0"/>
            </a:endParaRPr>
          </a:p>
          <a:p>
            <a:pPr lvl="1"/>
            <a:r>
              <a:rPr lang="zh-CN" altLang="en-US" dirty="0">
                <a:sym typeface="Huawei Sans" panose="020C0503030203020204" pitchFamily="34" charset="0"/>
              </a:rPr>
              <a:t>列举物理设计过程中常见的反范式化处理手段</a:t>
            </a:r>
            <a:r>
              <a:rPr lang="zh-CN" altLang="en-US" dirty="0" smtClean="0">
                <a:sym typeface="Huawei Sans" panose="020C0503030203020204" pitchFamily="34" charset="0"/>
              </a:rPr>
              <a:t>。</a:t>
            </a:r>
            <a:endParaRPr lang="en-US" altLang="zh-CN" dirty="0">
              <a:sym typeface="Huawei Sans" panose="020C0503030203020204" pitchFamily="34" charset="0"/>
            </a:endParaRPr>
          </a:p>
          <a:p>
            <a:pPr lvl="1"/>
            <a:endParaRPr lang="en-US" altLang="zh-CN" dirty="0">
              <a:sym typeface="Huawei Sans" panose="020C0503030203020204" pitchFamily="34" charset="0"/>
            </a:endParaRPr>
          </a:p>
          <a:p>
            <a:pPr lvl="1"/>
            <a:endParaRPr lang="zh-CN" altLang="en-US" dirty="0">
              <a:sym typeface="Huawei Sans" panose="020C0503030203020204" pitchFamily="34" charset="0"/>
            </a:endParaRPr>
          </a:p>
          <a:p>
            <a:endParaRPr lang="zh-CN" altLang="en-US"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非识别性关系</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非识别</a:t>
            </a:r>
            <a:r>
              <a:rPr lang="zh-CN" altLang="en-US" sz="2200" dirty="0" smtClean="0">
                <a:sym typeface="Huawei Sans" panose="020C0503030203020204" pitchFamily="34" charset="0"/>
              </a:rPr>
              <a:t>性关系</a:t>
            </a:r>
            <a:r>
              <a:rPr lang="en-US" altLang="zh-CN" sz="2200" dirty="0" smtClean="0">
                <a:sym typeface="Huawei Sans" panose="020C0503030203020204" pitchFamily="34" charset="0"/>
              </a:rPr>
              <a:t>(non-identifying relationship</a:t>
            </a:r>
            <a:r>
              <a:rPr lang="en-US" altLang="zh-CN" sz="2200" dirty="0">
                <a:sym typeface="Huawei Sans" panose="020C0503030203020204" pitchFamily="34" charset="0"/>
              </a:rPr>
              <a:t>)</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子实体不需要与父实体的关系就可以确定实例唯一性。</a:t>
            </a:r>
            <a:endParaRPr lang="en-US" altLang="zh-CN" sz="1600" dirty="0">
              <a:sym typeface="Huawei Sans" panose="020C0503030203020204" pitchFamily="34" charset="0"/>
            </a:endParaRPr>
          </a:p>
          <a:p>
            <a:endParaRPr lang="zh-CN" altLang="en-US" dirty="0">
              <a:sym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3251664" y="3042104"/>
            <a:ext cx="5940513" cy="2714303"/>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嵌套关系</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嵌套</a:t>
            </a:r>
            <a:r>
              <a:rPr lang="zh-CN" altLang="en-US" sz="2200" dirty="0" smtClean="0">
                <a:sym typeface="Huawei Sans" panose="020C0503030203020204" pitchFamily="34" charset="0"/>
              </a:rPr>
              <a:t>关系</a:t>
            </a:r>
            <a:r>
              <a:rPr lang="en-US" altLang="zh-CN" sz="2200" dirty="0" smtClean="0">
                <a:sym typeface="Huawei Sans" panose="020C0503030203020204" pitchFamily="34" charset="0"/>
              </a:rPr>
              <a:t>(Recursive relationship</a:t>
            </a:r>
            <a:r>
              <a:rPr lang="en-US" altLang="zh-CN" sz="2200" dirty="0">
                <a:sym typeface="Huawei Sans" panose="020C0503030203020204" pitchFamily="34" charset="0"/>
              </a:rPr>
              <a:t>)</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父实体和子实体为同一个实体，形成递归或者嵌套的关系。</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实体的主键也成为自身的外键。</a:t>
            </a:r>
            <a:endParaRPr lang="en-US" altLang="zh-CN" sz="1600" dirty="0">
              <a:sym typeface="Huawei Sans" panose="020C0503030203020204" pitchFamily="34" charset="0"/>
            </a:endParaRPr>
          </a:p>
          <a:p>
            <a:endParaRPr lang="zh-CN" altLang="en-US" dirty="0">
              <a:sym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5852532" y="2304306"/>
            <a:ext cx="4068452" cy="436511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子类关系</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smtClean="0">
                <a:sym typeface="Huawei Sans" panose="020C0503030203020204" pitchFamily="34" charset="0"/>
              </a:rPr>
              <a:t>子类关系</a:t>
            </a:r>
            <a:r>
              <a:rPr lang="en-US" altLang="zh-CN" sz="2200" dirty="0" smtClean="0">
                <a:sym typeface="Huawei Sans" panose="020C0503030203020204" pitchFamily="34" charset="0"/>
              </a:rPr>
              <a:t>(Subtype relationship</a:t>
            </a:r>
            <a:r>
              <a:rPr lang="en-US" altLang="zh-CN" sz="2200" dirty="0">
                <a:sym typeface="Huawei Sans" panose="020C0503030203020204" pitchFamily="34" charset="0"/>
              </a:rPr>
              <a:t>)</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子类实体和所属父实体的关系。</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完全子类关系。</a:t>
            </a:r>
            <a:endParaRPr lang="en-US" altLang="zh-CN" sz="1800" dirty="0">
              <a:sym typeface="Huawei Sans" panose="020C0503030203020204" pitchFamily="34" charset="0"/>
            </a:endParaRPr>
          </a:p>
          <a:p>
            <a:pPr lvl="2"/>
            <a:r>
              <a:rPr lang="zh-CN" altLang="en-US" sz="1600" dirty="0">
                <a:sym typeface="Huawei Sans" panose="020C0503030203020204" pitchFamily="34" charset="0"/>
              </a:rPr>
              <a:t>所属父实体的每个实例都能够与子类群的一个实体实例相关联。</a:t>
            </a:r>
            <a:endParaRPr lang="en-US" altLang="zh-CN" sz="1600" dirty="0">
              <a:sym typeface="Huawei Sans" panose="020C0503030203020204" pitchFamily="34" charset="0"/>
            </a:endParaRPr>
          </a:p>
          <a:p>
            <a:pPr lvl="1"/>
            <a:r>
              <a:rPr lang="zh-CN" altLang="en-US" sz="1800" dirty="0">
                <a:sym typeface="Huawei Sans" panose="020C0503030203020204" pitchFamily="34" charset="0"/>
              </a:rPr>
              <a:t>不完全子类关系。</a:t>
            </a:r>
            <a:endParaRPr lang="en-US" altLang="zh-CN" sz="1800" dirty="0">
              <a:sym typeface="Huawei Sans" panose="020C0503030203020204" pitchFamily="34" charset="0"/>
            </a:endParaRPr>
          </a:p>
          <a:p>
            <a:pPr lvl="2"/>
            <a:r>
              <a:rPr lang="zh-CN" altLang="en-US" sz="1600" dirty="0">
                <a:sym typeface="Huawei Sans" panose="020C0503030203020204" pitchFamily="34" charset="0"/>
              </a:rPr>
              <a:t>所属父实体的每个实例不一定都与子类群相关联。</a:t>
            </a:r>
            <a:endParaRPr lang="en-US" altLang="zh-CN" sz="1600" dirty="0">
              <a:sym typeface="Huawei Sans" panose="020C0503030203020204" pitchFamily="34" charset="0"/>
            </a:endParaRPr>
          </a:p>
          <a:p>
            <a:pPr marL="801370" lvl="2" indent="0">
              <a:buNone/>
            </a:pPr>
            <a:endParaRPr lang="en-US" altLang="zh-CN" sz="1600" dirty="0">
              <a:sym typeface="Huawei Sans" panose="020C0503030203020204" pitchFamily="34" charset="0"/>
            </a:endParaRPr>
          </a:p>
          <a:p>
            <a:pPr lvl="2"/>
            <a:endParaRPr lang="en-US" altLang="zh-CN" sz="1600" dirty="0">
              <a:sym typeface="Huawei Sans" panose="020C0503030203020204" pitchFamily="34" charset="0"/>
            </a:endParaRPr>
          </a:p>
          <a:p>
            <a:endParaRPr lang="zh-CN" altLang="en-US" dirty="0">
              <a:sym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6098403" y="3250136"/>
            <a:ext cx="5019048" cy="3142857"/>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逻辑模型基本概念小结</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mtClean="0">
                <a:sym typeface="Huawei Sans" panose="020C0503030203020204" pitchFamily="34" charset="0"/>
              </a:rPr>
              <a:t>实体就是描述业务的元数据。</a:t>
            </a:r>
            <a:endParaRPr lang="en-US" altLang="zh-CN" smtClean="0">
              <a:sym typeface="Huawei Sans" panose="020C0503030203020204" pitchFamily="34" charset="0"/>
            </a:endParaRPr>
          </a:p>
          <a:p>
            <a:r>
              <a:rPr lang="zh-CN" altLang="en-US" smtClean="0">
                <a:sym typeface="Huawei Sans" panose="020C0503030203020204" pitchFamily="34" charset="0"/>
              </a:rPr>
              <a:t>主键是识别实体每一个实例唯一性的标识。</a:t>
            </a:r>
            <a:endParaRPr lang="en-US" altLang="zh-CN" smtClean="0">
              <a:sym typeface="Huawei Sans" panose="020C0503030203020204" pitchFamily="34" charset="0"/>
            </a:endParaRPr>
          </a:p>
          <a:p>
            <a:r>
              <a:rPr lang="zh-CN" altLang="en-US" smtClean="0">
                <a:sym typeface="Huawei Sans" panose="020C0503030203020204" pitchFamily="34" charset="0"/>
              </a:rPr>
              <a:t>只有存在外键，实体之间才会存在关系，没有外键不能建立关系。</a:t>
            </a:r>
            <a:endParaRPr lang="en-US" altLang="zh-CN" smtClean="0">
              <a:sym typeface="Huawei Sans" panose="020C0503030203020204" pitchFamily="34" charset="0"/>
            </a:endParaRPr>
          </a:p>
          <a:p>
            <a:r>
              <a:rPr lang="zh-CN" altLang="en-US" smtClean="0">
                <a:sym typeface="Huawei Sans" panose="020C0503030203020204" pitchFamily="34" charset="0"/>
              </a:rPr>
              <a:t>关系的基数反映了关系之间的业务规则。</a:t>
            </a:r>
            <a:endParaRPr lang="en-US" altLang="zh-CN" smtClean="0">
              <a:sym typeface="Huawei Sans" panose="020C0503030203020204" pitchFamily="34" charset="0"/>
            </a:endParaRPr>
          </a:p>
          <a:p>
            <a:pPr lvl="1"/>
            <a:r>
              <a:rPr lang="zh-CN" altLang="en-US" smtClean="0">
                <a:sym typeface="Huawei Sans" panose="020C0503030203020204" pitchFamily="34" charset="0"/>
              </a:rPr>
              <a:t>一个客户只能拥有一个一类储蓄账户。</a:t>
            </a:r>
            <a:endParaRPr lang="en-US" altLang="zh-CN" smtClean="0">
              <a:sym typeface="Huawei Sans" panose="020C0503030203020204" pitchFamily="34" charset="0"/>
            </a:endParaRPr>
          </a:p>
          <a:p>
            <a:pPr lvl="1"/>
            <a:r>
              <a:rPr lang="zh-CN" altLang="en-US" smtClean="0">
                <a:sym typeface="Huawei Sans" panose="020C0503030203020204" pitchFamily="34" charset="0"/>
              </a:rPr>
              <a:t>一个客户可以拥有多个储蓄账户。</a:t>
            </a:r>
            <a:endParaRPr lang="en-US" altLang="zh-CN" smtClean="0">
              <a:sym typeface="Huawei Sans" panose="020C0503030203020204" pitchFamily="34" charset="0"/>
            </a:endParaRPr>
          </a:p>
          <a:p>
            <a:pPr lvl="1"/>
            <a:r>
              <a:rPr lang="zh-CN" altLang="en-US" smtClean="0">
                <a:sym typeface="Huawei Sans" panose="020C0503030203020204" pitchFamily="34" charset="0"/>
              </a:rPr>
              <a:t>一个订单只能对应一个发货运单。</a:t>
            </a:r>
            <a:endParaRPr lang="en-US" altLang="zh-CN" smtClean="0">
              <a:sym typeface="Huawei Sans" panose="020C0503030203020204" pitchFamily="34" charset="0"/>
            </a:endParaRPr>
          </a:p>
          <a:p>
            <a:pPr lvl="1"/>
            <a:r>
              <a:rPr lang="zh-CN" altLang="en-US" smtClean="0">
                <a:sym typeface="Huawei Sans" panose="020C0503030203020204" pitchFamily="34" charset="0"/>
              </a:rPr>
              <a:t>一个产品包括多个零件。</a:t>
            </a:r>
            <a:endParaRPr lang="en-US" altLang="zh-CN" smtClean="0">
              <a:sym typeface="Huawei Sans" panose="020C0503030203020204" pitchFamily="34" charset="0"/>
            </a:endParaRPr>
          </a:p>
          <a:p>
            <a:pPr lvl="2"/>
            <a:endParaRPr lang="en-US" altLang="zh-CN" smtClean="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范式理论 </a:t>
            </a:r>
            <a:r>
              <a:rPr lang="en-US" altLang="zh-CN" dirty="0">
                <a:sym typeface="Huawei Sans" panose="020C0503030203020204" pitchFamily="34" charset="0"/>
              </a:rPr>
              <a:t>(Normal Form)</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在数据库设计的时候要满足的设计规范</a:t>
            </a:r>
            <a:endParaRPr lang="en-US" altLang="zh-CN" sz="2200" dirty="0">
              <a:sym typeface="Huawei Sans" panose="020C0503030203020204" pitchFamily="34" charset="0"/>
            </a:endParaRPr>
          </a:p>
          <a:p>
            <a:pPr lvl="1"/>
            <a:r>
              <a:rPr lang="zh-CN" altLang="en-US" sz="1900" dirty="0">
                <a:sym typeface="Huawei Sans" panose="020C0503030203020204" pitchFamily="34" charset="0"/>
              </a:rPr>
              <a:t>满足不同程度的要求为满足不同的</a:t>
            </a:r>
            <a:r>
              <a:rPr lang="zh-CN" altLang="en-US" sz="1900" dirty="0" smtClean="0">
                <a:sym typeface="Huawei Sans" panose="020C0503030203020204" pitchFamily="34" charset="0"/>
              </a:rPr>
              <a:t>范式</a:t>
            </a:r>
            <a:r>
              <a:rPr lang="zh-CN" altLang="en-US" sz="1900" dirty="0">
                <a:sym typeface="Huawei Sans" panose="020C0503030203020204" pitchFamily="34" charset="0"/>
              </a:rPr>
              <a:t>；</a:t>
            </a:r>
            <a:endParaRPr lang="en-US" altLang="zh-CN" sz="1900" dirty="0">
              <a:sym typeface="Huawei Sans" panose="020C0503030203020204" pitchFamily="34" charset="0"/>
            </a:endParaRPr>
          </a:p>
          <a:p>
            <a:pPr lvl="1"/>
            <a:r>
              <a:rPr lang="zh-CN" altLang="en-US" sz="1900" dirty="0">
                <a:sym typeface="Huawei Sans" panose="020C0503030203020204" pitchFamily="34" charset="0"/>
              </a:rPr>
              <a:t>把属性放置在正确的实体的这个过程称为范式</a:t>
            </a:r>
            <a:r>
              <a:rPr lang="zh-CN" altLang="en-US" sz="1900" dirty="0" smtClean="0">
                <a:sym typeface="Huawei Sans" panose="020C0503030203020204" pitchFamily="34" charset="0"/>
              </a:rPr>
              <a:t>化</a:t>
            </a:r>
            <a:r>
              <a:rPr lang="en-US" altLang="zh-CN" sz="1900" dirty="0" smtClean="0">
                <a:sym typeface="Huawei Sans" panose="020C0503030203020204" pitchFamily="34" charset="0"/>
              </a:rPr>
              <a:t>(normalization).</a:t>
            </a:r>
            <a:endParaRPr lang="en-US" altLang="zh-CN" sz="1900" dirty="0">
              <a:sym typeface="Huawei Sans" panose="020C0503030203020204" pitchFamily="34" charset="0"/>
            </a:endParaRPr>
          </a:p>
          <a:p>
            <a:r>
              <a:rPr lang="zh-CN" altLang="en-US" sz="2200" dirty="0">
                <a:sym typeface="Huawei Sans" panose="020C0503030203020204" pitchFamily="34" charset="0"/>
              </a:rPr>
              <a:t>发展历史</a:t>
            </a:r>
            <a:endParaRPr lang="en-US" altLang="zh-CN" sz="2200" dirty="0">
              <a:sym typeface="Huawei Sans" panose="020C0503030203020204" pitchFamily="34" charset="0"/>
            </a:endParaRPr>
          </a:p>
          <a:p>
            <a:pPr lvl="1"/>
            <a:r>
              <a:rPr lang="en-US" altLang="zh-CN" sz="1900" dirty="0">
                <a:sym typeface="Huawei Sans" panose="020C0503030203020204" pitchFamily="34" charset="0"/>
              </a:rPr>
              <a:t>1971~1972</a:t>
            </a:r>
            <a:r>
              <a:rPr lang="zh-CN" altLang="en-US" sz="1900" dirty="0">
                <a:sym typeface="Huawei Sans" panose="020C0503030203020204" pitchFamily="34" charset="0"/>
              </a:rPr>
              <a:t>：</a:t>
            </a:r>
            <a:r>
              <a:rPr lang="en-US" altLang="zh-CN" sz="1900" dirty="0" err="1">
                <a:sym typeface="Huawei Sans" panose="020C0503030203020204" pitchFamily="34" charset="0"/>
              </a:rPr>
              <a:t>Codd</a:t>
            </a:r>
            <a:r>
              <a:rPr lang="zh-CN" altLang="en-US" sz="1900" dirty="0">
                <a:sym typeface="Huawei Sans" panose="020C0503030203020204" pitchFamily="34" charset="0"/>
              </a:rPr>
              <a:t>系统地提出了</a:t>
            </a:r>
            <a:r>
              <a:rPr lang="en-US" altLang="zh-CN" sz="1900" dirty="0">
                <a:sym typeface="Huawei Sans" panose="020C0503030203020204" pitchFamily="34" charset="0"/>
              </a:rPr>
              <a:t>1NF</a:t>
            </a:r>
            <a:r>
              <a:rPr lang="zh-CN" altLang="en-US" sz="1900" dirty="0">
                <a:sym typeface="Huawei Sans" panose="020C0503030203020204" pitchFamily="34" charset="0"/>
              </a:rPr>
              <a:t>、</a:t>
            </a:r>
            <a:r>
              <a:rPr lang="en-US" altLang="zh-CN" sz="1900" dirty="0">
                <a:sym typeface="Huawei Sans" panose="020C0503030203020204" pitchFamily="34" charset="0"/>
              </a:rPr>
              <a:t>2NF</a:t>
            </a:r>
            <a:r>
              <a:rPr lang="zh-CN" altLang="en-US" sz="1900" dirty="0">
                <a:sym typeface="Huawei Sans" panose="020C0503030203020204" pitchFamily="34" charset="0"/>
              </a:rPr>
              <a:t>和</a:t>
            </a:r>
            <a:r>
              <a:rPr lang="en-US" altLang="zh-CN" sz="1900" dirty="0">
                <a:sym typeface="Huawei Sans" panose="020C0503030203020204" pitchFamily="34" charset="0"/>
              </a:rPr>
              <a:t>3NF</a:t>
            </a:r>
            <a:r>
              <a:rPr lang="zh-CN" altLang="en-US" sz="1900" dirty="0">
                <a:sym typeface="Huawei Sans" panose="020C0503030203020204" pitchFamily="34" charset="0"/>
              </a:rPr>
              <a:t>的概念，讨论了规范化</a:t>
            </a:r>
            <a:r>
              <a:rPr lang="zh-CN" altLang="en-US" sz="1900" dirty="0" smtClean="0">
                <a:sym typeface="Huawei Sans" panose="020C0503030203020204" pitchFamily="34" charset="0"/>
              </a:rPr>
              <a:t>问题</a:t>
            </a:r>
            <a:r>
              <a:rPr lang="zh-CN" altLang="en-US" sz="1900" dirty="0">
                <a:sym typeface="Huawei Sans" panose="020C0503030203020204" pitchFamily="34" charset="0"/>
              </a:rPr>
              <a:t>；</a:t>
            </a:r>
            <a:endParaRPr lang="en-US" altLang="zh-CN" sz="1900" dirty="0">
              <a:sym typeface="Huawei Sans" panose="020C0503030203020204" pitchFamily="34" charset="0"/>
            </a:endParaRPr>
          </a:p>
          <a:p>
            <a:pPr lvl="1"/>
            <a:r>
              <a:rPr lang="en-US" altLang="zh-CN" sz="1900" dirty="0">
                <a:sym typeface="Huawei Sans" panose="020C0503030203020204" pitchFamily="34" charset="0"/>
              </a:rPr>
              <a:t>1974</a:t>
            </a:r>
            <a:r>
              <a:rPr lang="zh-CN" altLang="en-US" sz="1900" dirty="0">
                <a:sym typeface="Huawei Sans" panose="020C0503030203020204" pitchFamily="34" charset="0"/>
              </a:rPr>
              <a:t>： </a:t>
            </a:r>
            <a:r>
              <a:rPr lang="en-US" altLang="zh-CN" sz="1900" dirty="0" err="1">
                <a:sym typeface="Huawei Sans" panose="020C0503030203020204" pitchFamily="34" charset="0"/>
              </a:rPr>
              <a:t>Codd</a:t>
            </a:r>
            <a:r>
              <a:rPr lang="zh-CN" altLang="en-US" sz="1900" dirty="0">
                <a:sym typeface="Huawei Sans" panose="020C0503030203020204" pitchFamily="34" charset="0"/>
              </a:rPr>
              <a:t>和</a:t>
            </a:r>
            <a:r>
              <a:rPr lang="en-US" altLang="zh-CN" sz="1900" dirty="0">
                <a:sym typeface="Huawei Sans" panose="020C0503030203020204" pitchFamily="34" charset="0"/>
              </a:rPr>
              <a:t>Boyce</a:t>
            </a:r>
            <a:r>
              <a:rPr lang="zh-CN" altLang="en-US" sz="1900" dirty="0">
                <a:sym typeface="Huawei Sans" panose="020C0503030203020204" pitchFamily="34" charset="0"/>
              </a:rPr>
              <a:t>共同提出了新范式，</a:t>
            </a:r>
            <a:r>
              <a:rPr lang="en-US" altLang="zh-CN" sz="1900" dirty="0" smtClean="0">
                <a:sym typeface="Huawei Sans" panose="020C0503030203020204" pitchFamily="34" charset="0"/>
              </a:rPr>
              <a:t>BCNF</a:t>
            </a:r>
            <a:r>
              <a:rPr lang="zh-CN" altLang="en-US" sz="1900" dirty="0" smtClean="0">
                <a:sym typeface="Huawei Sans" panose="020C0503030203020204" pitchFamily="34" charset="0"/>
              </a:rPr>
              <a:t>；</a:t>
            </a:r>
            <a:endParaRPr lang="en-US" altLang="zh-CN" sz="1900" dirty="0">
              <a:sym typeface="Huawei Sans" panose="020C0503030203020204" pitchFamily="34" charset="0"/>
            </a:endParaRPr>
          </a:p>
          <a:p>
            <a:pPr lvl="1"/>
            <a:r>
              <a:rPr lang="en-US" altLang="zh-CN" sz="1900" dirty="0">
                <a:sym typeface="Huawei Sans" panose="020C0503030203020204" pitchFamily="34" charset="0"/>
              </a:rPr>
              <a:t>1976</a:t>
            </a:r>
            <a:r>
              <a:rPr lang="zh-CN" altLang="en-US" sz="1900" dirty="0">
                <a:sym typeface="Huawei Sans" panose="020C0503030203020204" pitchFamily="34" charset="0"/>
              </a:rPr>
              <a:t>： </a:t>
            </a:r>
            <a:r>
              <a:rPr lang="en-US" altLang="zh-CN" sz="1900" dirty="0">
                <a:sym typeface="Huawei Sans" panose="020C0503030203020204" pitchFamily="34" charset="0"/>
              </a:rPr>
              <a:t>Fagin</a:t>
            </a:r>
            <a:r>
              <a:rPr lang="zh-CN" altLang="en-US" sz="1900" dirty="0">
                <a:sym typeface="Huawei Sans" panose="020C0503030203020204" pitchFamily="34" charset="0"/>
              </a:rPr>
              <a:t>提出了</a:t>
            </a:r>
            <a:r>
              <a:rPr lang="en-US" altLang="zh-CN" sz="1900" dirty="0" smtClean="0">
                <a:sym typeface="Huawei Sans" panose="020C0503030203020204" pitchFamily="34" charset="0"/>
              </a:rPr>
              <a:t>4NF</a:t>
            </a:r>
            <a:r>
              <a:rPr lang="zh-CN" altLang="en-US" sz="1900" dirty="0" smtClean="0">
                <a:sym typeface="Huawei Sans" panose="020C0503030203020204" pitchFamily="34" charset="0"/>
              </a:rPr>
              <a:t>；</a:t>
            </a:r>
            <a:endParaRPr lang="en-US" altLang="zh-CN" sz="1900" dirty="0">
              <a:sym typeface="Huawei Sans" panose="020C0503030203020204" pitchFamily="34" charset="0"/>
            </a:endParaRPr>
          </a:p>
          <a:p>
            <a:pPr lvl="1"/>
            <a:r>
              <a:rPr lang="zh-CN" altLang="en-US" sz="1900" dirty="0">
                <a:sym typeface="Huawei Sans" panose="020C0503030203020204" pitchFamily="34" charset="0"/>
              </a:rPr>
              <a:t>之后的研究人员进一步提出</a:t>
            </a:r>
            <a:r>
              <a:rPr lang="en-US" altLang="zh-CN" sz="1900" dirty="0" smtClean="0">
                <a:sym typeface="Huawei Sans" panose="020C0503030203020204" pitchFamily="34" charset="0"/>
              </a:rPr>
              <a:t>5NF</a:t>
            </a:r>
            <a:r>
              <a:rPr lang="zh-CN" altLang="en-US" sz="1900" dirty="0" smtClean="0">
                <a:sym typeface="Huawei Sans" panose="020C0503030203020204" pitchFamily="34" charset="0"/>
              </a:rPr>
              <a:t>。</a:t>
            </a:r>
            <a:endParaRPr lang="en-US" altLang="zh-CN" sz="1900"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范式理论的意义</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设计逻辑模型时候最常遇到的问题</a:t>
            </a:r>
            <a:endParaRPr lang="en-US" altLang="zh-CN" sz="2200" dirty="0">
              <a:sym typeface="Huawei Sans" panose="020C0503030203020204" pitchFamily="34" charset="0"/>
            </a:endParaRPr>
          </a:p>
          <a:p>
            <a:pPr lvl="1"/>
            <a:r>
              <a:rPr lang="zh-CN" altLang="en-US" sz="1900" dirty="0">
                <a:sym typeface="Huawei Sans" panose="020C0503030203020204" pitchFamily="34" charset="0"/>
              </a:rPr>
              <a:t>哪些属性应当放到实体中，怎么放？</a:t>
            </a:r>
            <a:endParaRPr lang="en-US" altLang="zh-CN" sz="1900" dirty="0">
              <a:sym typeface="Huawei Sans" panose="020C0503030203020204" pitchFamily="34" charset="0"/>
            </a:endParaRPr>
          </a:p>
          <a:p>
            <a:r>
              <a:rPr lang="zh-CN" altLang="en-US" sz="2200" dirty="0">
                <a:sym typeface="Huawei Sans" panose="020C0503030203020204" pitchFamily="34" charset="0"/>
              </a:rPr>
              <a:t>范式化的意义：</a:t>
            </a:r>
            <a:endParaRPr lang="en-US" altLang="zh-CN" sz="2200" dirty="0">
              <a:sym typeface="Huawei Sans" panose="020C0503030203020204" pitchFamily="34" charset="0"/>
            </a:endParaRPr>
          </a:p>
          <a:p>
            <a:pPr lvl="1"/>
            <a:r>
              <a:rPr lang="zh-CN" altLang="en-US" sz="1900" dirty="0">
                <a:sym typeface="Huawei Sans" panose="020C0503030203020204" pitchFamily="34" charset="0"/>
              </a:rPr>
              <a:t>减少数据冗余。</a:t>
            </a:r>
            <a:endParaRPr lang="en-US" altLang="zh-CN" sz="2100" dirty="0">
              <a:sym typeface="Huawei Sans" panose="020C0503030203020204" pitchFamily="34" charset="0"/>
            </a:endParaRPr>
          </a:p>
          <a:p>
            <a:pPr lvl="1"/>
            <a:r>
              <a:rPr lang="zh-CN" altLang="en-US" sz="1900" dirty="0">
                <a:sym typeface="Huawei Sans" panose="020C0503030203020204" pitchFamily="34" charset="0"/>
              </a:rPr>
              <a:t>提供良好的可扩展性。</a:t>
            </a:r>
            <a:endParaRPr lang="en-US" altLang="zh-CN" sz="1900" dirty="0">
              <a:sym typeface="Huawei Sans" panose="020C0503030203020204" pitchFamily="34" charset="0"/>
            </a:endParaRPr>
          </a:p>
          <a:p>
            <a:pPr lvl="1"/>
            <a:r>
              <a:rPr lang="zh-CN" altLang="en-US" sz="1900" dirty="0">
                <a:sym typeface="Huawei Sans" panose="020C0503030203020204" pitchFamily="34" charset="0"/>
              </a:rPr>
              <a:t>消除数据更新时候可能产生的数据不一致情况。</a:t>
            </a:r>
            <a:endParaRPr lang="en-US" altLang="zh-CN" sz="1900"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范式之间的关系</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4603" y="1247556"/>
            <a:ext cx="5651397" cy="4680000"/>
          </a:xfrm>
        </p:spPr>
        <p:txBody>
          <a:bodyPr/>
          <a:lstStyle/>
          <a:p>
            <a:r>
              <a:rPr lang="zh-CN" altLang="en-US" sz="2200" dirty="0">
                <a:sym typeface="Huawei Sans" panose="020C0503030203020204" pitchFamily="34" charset="0"/>
              </a:rPr>
              <a:t>范式之间的关系：</a:t>
            </a:r>
            <a:endParaRPr lang="en-US" altLang="zh-CN" sz="2200" dirty="0">
              <a:sym typeface="Huawei Sans" panose="020C0503030203020204" pitchFamily="34" charset="0"/>
            </a:endParaRPr>
          </a:p>
          <a:p>
            <a:pPr lvl="1"/>
            <a:r>
              <a:rPr lang="zh-CN" altLang="en-US" sz="1900" dirty="0">
                <a:sym typeface="Huawei Sans" panose="020C0503030203020204" pitchFamily="34" charset="0"/>
              </a:rPr>
              <a:t>满足最低要求的叫第一范式，记为</a:t>
            </a:r>
            <a:r>
              <a:rPr lang="en-US" altLang="zh-CN" sz="1900" dirty="0">
                <a:sym typeface="Huawei Sans" panose="020C0503030203020204" pitchFamily="34" charset="0"/>
              </a:rPr>
              <a:t>1NF</a:t>
            </a:r>
            <a:r>
              <a:rPr lang="zh-CN" altLang="en-US" sz="1900" dirty="0">
                <a:sym typeface="Huawei Sans" panose="020C0503030203020204" pitchFamily="34" charset="0"/>
              </a:rPr>
              <a:t>。</a:t>
            </a:r>
            <a:endParaRPr lang="en-US" altLang="zh-CN" sz="1900" dirty="0">
              <a:sym typeface="Huawei Sans" panose="020C0503030203020204" pitchFamily="34" charset="0"/>
            </a:endParaRPr>
          </a:p>
          <a:p>
            <a:pPr lvl="1"/>
            <a:r>
              <a:rPr lang="zh-CN" altLang="en-US" sz="1900" dirty="0">
                <a:sym typeface="Huawei Sans" panose="020C0503030203020204" pitchFamily="34" charset="0"/>
              </a:rPr>
              <a:t>在第一范式满足进一步要求的为第二范式，</a:t>
            </a:r>
            <a:r>
              <a:rPr lang="en-US" altLang="zh-CN" sz="1900" dirty="0">
                <a:sym typeface="Huawei Sans" panose="020C0503030203020204" pitchFamily="34" charset="0"/>
              </a:rPr>
              <a:t>2NF</a:t>
            </a:r>
            <a:r>
              <a:rPr lang="zh-CN" altLang="en-US" sz="1900" dirty="0">
                <a:sym typeface="Huawei Sans" panose="020C0503030203020204" pitchFamily="34" charset="0"/>
              </a:rPr>
              <a:t>。</a:t>
            </a:r>
            <a:endParaRPr lang="en-US" altLang="zh-CN" sz="1900" dirty="0">
              <a:sym typeface="Huawei Sans" panose="020C0503030203020204" pitchFamily="34" charset="0"/>
            </a:endParaRPr>
          </a:p>
          <a:p>
            <a:pPr lvl="1"/>
            <a:r>
              <a:rPr lang="zh-CN" altLang="en-US" sz="1900" dirty="0">
                <a:sym typeface="Huawei Sans" panose="020C0503030203020204" pitchFamily="34" charset="0"/>
              </a:rPr>
              <a:t>以此类推。</a:t>
            </a:r>
            <a:endParaRPr lang="en-US" altLang="zh-CN" sz="2100" dirty="0">
              <a:sym typeface="Huawei Sans" panose="020C0503030203020204" pitchFamily="34" charset="0"/>
            </a:endParaRPr>
          </a:p>
          <a:p>
            <a:pPr lvl="1"/>
            <a:r>
              <a:rPr lang="zh-CN" altLang="en-US" sz="1900" dirty="0">
                <a:sym typeface="Huawei Sans" panose="020C0503030203020204" pitchFamily="34" charset="0"/>
              </a:rPr>
              <a:t>一个低一级范式的关系模式通过模式</a:t>
            </a:r>
            <a:r>
              <a:rPr lang="zh-CN" altLang="en-US" sz="1900" dirty="0" smtClean="0">
                <a:sym typeface="Huawei Sans" panose="020C0503030203020204" pitchFamily="34" charset="0"/>
              </a:rPr>
              <a:t>分解</a:t>
            </a:r>
            <a:r>
              <a:rPr lang="en-US" altLang="zh-CN" sz="1900" dirty="0" smtClean="0">
                <a:sym typeface="Huawei Sans" panose="020C0503030203020204" pitchFamily="34" charset="0"/>
              </a:rPr>
              <a:t>(Schema Decomposition</a:t>
            </a:r>
            <a:r>
              <a:rPr lang="en-US" altLang="zh-CN" sz="1900" dirty="0">
                <a:sym typeface="Huawei Sans" panose="020C0503030203020204" pitchFamily="34" charset="0"/>
              </a:rPr>
              <a:t>)</a:t>
            </a:r>
            <a:r>
              <a:rPr lang="zh-CN" altLang="en-US" sz="1900" dirty="0" smtClean="0">
                <a:sym typeface="Huawei Sans" panose="020C0503030203020204" pitchFamily="34" charset="0"/>
              </a:rPr>
              <a:t>可以</a:t>
            </a:r>
            <a:r>
              <a:rPr lang="zh-CN" altLang="en-US" sz="1900" dirty="0">
                <a:sym typeface="Huawei Sans" panose="020C0503030203020204" pitchFamily="34" charset="0"/>
              </a:rPr>
              <a:t>转换为若干个高一级范式的关系模式的集合。</a:t>
            </a:r>
            <a:endParaRPr lang="en-US" altLang="zh-CN" sz="1900" dirty="0">
              <a:sym typeface="Huawei Sans" panose="020C0503030203020204" pitchFamily="34" charset="0"/>
            </a:endParaRPr>
          </a:p>
          <a:p>
            <a:endParaRPr lang="zh-CN" altLang="en-US" dirty="0">
              <a:sym typeface="Huawei Sans" panose="020C0503030203020204" pitchFamily="34" charset="0"/>
            </a:endParaRPr>
          </a:p>
        </p:txBody>
      </p:sp>
      <p:grpSp>
        <p:nvGrpSpPr>
          <p:cNvPr id="4" name="组合 3"/>
          <p:cNvGrpSpPr/>
          <p:nvPr/>
        </p:nvGrpSpPr>
        <p:grpSpPr>
          <a:xfrm>
            <a:off x="7212124" y="2200270"/>
            <a:ext cx="3124502" cy="3055746"/>
            <a:chOff x="8012058" y="1597390"/>
            <a:chExt cx="3124502" cy="3055746"/>
          </a:xfrm>
        </p:grpSpPr>
        <p:sp>
          <p:nvSpPr>
            <p:cNvPr id="5" name="椭圆 4"/>
            <p:cNvSpPr/>
            <p:nvPr/>
          </p:nvSpPr>
          <p:spPr bwMode="auto">
            <a:xfrm>
              <a:off x="9250272" y="2841640"/>
              <a:ext cx="648074" cy="56724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椭圆 5"/>
            <p:cNvSpPr/>
            <p:nvPr/>
          </p:nvSpPr>
          <p:spPr bwMode="auto">
            <a:xfrm>
              <a:off x="9015649" y="2607614"/>
              <a:ext cx="1117320" cy="103529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椭圆 6"/>
            <p:cNvSpPr/>
            <p:nvPr/>
          </p:nvSpPr>
          <p:spPr bwMode="auto">
            <a:xfrm>
              <a:off x="8807905" y="2378067"/>
              <a:ext cx="1532809" cy="149439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椭圆 7"/>
            <p:cNvSpPr/>
            <p:nvPr/>
          </p:nvSpPr>
          <p:spPr bwMode="auto">
            <a:xfrm>
              <a:off x="8568984" y="2145466"/>
              <a:ext cx="2010650" cy="1959595"/>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椭圆 8"/>
            <p:cNvSpPr/>
            <p:nvPr/>
          </p:nvSpPr>
          <p:spPr bwMode="auto">
            <a:xfrm>
              <a:off x="8241978" y="1901127"/>
              <a:ext cx="2664662" cy="244827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文本框 9"/>
            <p:cNvSpPr txBox="1"/>
            <p:nvPr/>
          </p:nvSpPr>
          <p:spPr bwMode="auto">
            <a:xfrm>
              <a:off x="9162927" y="2996952"/>
              <a:ext cx="822764"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5NF</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bwMode="auto">
            <a:xfrm>
              <a:off x="9374710" y="2636912"/>
              <a:ext cx="399198"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4</a:t>
              </a: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NF</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1"/>
            <p:cNvSpPr txBox="1"/>
            <p:nvPr/>
          </p:nvSpPr>
          <p:spPr bwMode="auto">
            <a:xfrm>
              <a:off x="9314521" y="2420888"/>
              <a:ext cx="519577"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BCNF</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bwMode="auto">
            <a:xfrm>
              <a:off x="9314521" y="2168860"/>
              <a:ext cx="519577"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3</a:t>
              </a: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NF</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bwMode="auto">
            <a:xfrm>
              <a:off x="9314521" y="1916832"/>
              <a:ext cx="519577"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2NF</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椭圆 14"/>
            <p:cNvSpPr/>
            <p:nvPr/>
          </p:nvSpPr>
          <p:spPr bwMode="auto">
            <a:xfrm>
              <a:off x="8012058" y="1597390"/>
              <a:ext cx="3124502" cy="305574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p:cNvSpPr txBox="1"/>
            <p:nvPr/>
          </p:nvSpPr>
          <p:spPr bwMode="auto">
            <a:xfrm>
              <a:off x="9162927" y="1652691"/>
              <a:ext cx="822764"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1</a:t>
              </a: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NF</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值域 </a:t>
            </a:r>
            <a:r>
              <a:rPr lang="en-US" altLang="zh-CN" dirty="0">
                <a:sym typeface="Huawei Sans" panose="020C0503030203020204" pitchFamily="34" charset="0"/>
              </a:rPr>
              <a:t>(Domain)</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定义一个属性取值的有效范围</a:t>
            </a:r>
            <a:endParaRPr lang="en-US" altLang="zh-CN" sz="2200" dirty="0">
              <a:sym typeface="Huawei Sans" panose="020C0503030203020204" pitchFamily="34" charset="0"/>
            </a:endParaRPr>
          </a:p>
          <a:p>
            <a:pPr lvl="1"/>
            <a:r>
              <a:rPr lang="zh-CN" altLang="en-US" sz="1900" dirty="0">
                <a:sym typeface="Huawei Sans" panose="020C0503030203020204" pitchFamily="34" charset="0"/>
              </a:rPr>
              <a:t>在值域里面的值都是合法数据。</a:t>
            </a:r>
            <a:endParaRPr lang="en-US" altLang="zh-CN" sz="1900" dirty="0">
              <a:sym typeface="Huawei Sans" panose="020C0503030203020204" pitchFamily="34" charset="0"/>
            </a:endParaRPr>
          </a:p>
          <a:p>
            <a:pPr lvl="1"/>
            <a:r>
              <a:rPr lang="zh-CN" altLang="en-US" sz="1900" dirty="0">
                <a:sym typeface="Huawei Sans" panose="020C0503030203020204" pitchFamily="34" charset="0"/>
              </a:rPr>
              <a:t>值域体现了规则。</a:t>
            </a:r>
            <a:endParaRPr lang="en-US" altLang="zh-CN" sz="1900" dirty="0">
              <a:sym typeface="Huawei Sans" panose="020C0503030203020204" pitchFamily="34" charset="0"/>
            </a:endParaRPr>
          </a:p>
          <a:p>
            <a:endParaRPr lang="zh-CN" altLang="en-US" dirty="0">
              <a:sym typeface="Huawei Sans" panose="020C0503030203020204" pitchFamily="34" charset="0"/>
            </a:endParaRPr>
          </a:p>
        </p:txBody>
      </p:sp>
      <p:sp>
        <p:nvSpPr>
          <p:cNvPr id="4" name="椭圆 3"/>
          <p:cNvSpPr/>
          <p:nvPr/>
        </p:nvSpPr>
        <p:spPr bwMode="auto">
          <a:xfrm>
            <a:off x="1829526" y="3501008"/>
            <a:ext cx="2664662" cy="2448272"/>
          </a:xfrm>
          <a:prstGeom prst="ellipse">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Rectangle 18"/>
          <p:cNvSpPr>
            <a:spLocks noChangeArrowheads="1"/>
          </p:cNvSpPr>
          <p:nvPr/>
        </p:nvSpPr>
        <p:spPr bwMode="auto">
          <a:xfrm>
            <a:off x="1739516" y="2960948"/>
            <a:ext cx="2844682" cy="372396"/>
          </a:xfrm>
          <a:prstGeom prst="rect">
            <a:avLst/>
          </a:prstGeom>
          <a:solidFill>
            <a:schemeClr val="bg1">
              <a:lumMod val="85000"/>
            </a:schemeClr>
          </a:solidFill>
          <a:ln w="28575" algn="ctr">
            <a:solidFill>
              <a:srgbClr val="800000"/>
            </a:solidFill>
            <a:miter lim="800000"/>
          </a:ln>
          <a:effectLst/>
        </p:spPr>
        <p:txBody>
          <a:bodyPr wrap="none" lIns="91422" tIns="45711" rIns="91422" bIns="45711" anchor="ctr"/>
          <a:lstStyle/>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员工号码，大于</a:t>
            </a:r>
            <a:r>
              <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0</a:t>
            </a:r>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的整数</a:t>
            </a:r>
            <a:endParaRPr kumimoji="1" lang="en-US" altLang="zh-CN"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框 5"/>
          <p:cNvSpPr txBox="1"/>
          <p:nvPr/>
        </p:nvSpPr>
        <p:spPr bwMode="auto">
          <a:xfrm>
            <a:off x="1115451" y="4308043"/>
            <a:ext cx="637484" cy="184666"/>
          </a:xfrm>
          <a:prstGeom prst="rect">
            <a:avLst/>
          </a:prstGeom>
          <a:no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-10</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文本框 6"/>
          <p:cNvSpPr txBox="1"/>
          <p:nvPr/>
        </p:nvSpPr>
        <p:spPr bwMode="auto">
          <a:xfrm>
            <a:off x="1399890" y="5553236"/>
            <a:ext cx="637484" cy="184666"/>
          </a:xfrm>
          <a:prstGeom prst="rect">
            <a:avLst/>
          </a:prstGeom>
          <a:no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3.14159</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7"/>
          <p:cNvSpPr txBox="1"/>
          <p:nvPr/>
        </p:nvSpPr>
        <p:spPr bwMode="auto">
          <a:xfrm>
            <a:off x="4565623" y="5368570"/>
            <a:ext cx="637484" cy="184666"/>
          </a:xfrm>
          <a:prstGeom prst="rect">
            <a:avLst/>
          </a:prstGeom>
          <a:no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0</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8"/>
          <p:cNvSpPr txBox="1"/>
          <p:nvPr/>
        </p:nvSpPr>
        <p:spPr bwMode="auto">
          <a:xfrm>
            <a:off x="2843115" y="3792072"/>
            <a:ext cx="637484" cy="184666"/>
          </a:xfrm>
          <a:prstGeom prst="rect">
            <a:avLst/>
          </a:prstGeom>
          <a:solidFill>
            <a:schemeClr val="bg1"/>
          </a:solid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12345</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文本框 9"/>
          <p:cNvSpPr txBox="1"/>
          <p:nvPr/>
        </p:nvSpPr>
        <p:spPr bwMode="auto">
          <a:xfrm>
            <a:off x="3377698" y="4322649"/>
            <a:ext cx="637484" cy="184666"/>
          </a:xfrm>
          <a:prstGeom prst="rect">
            <a:avLst/>
          </a:prstGeom>
          <a:solidFill>
            <a:schemeClr val="bg1"/>
          </a:solid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54321</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bwMode="auto">
          <a:xfrm>
            <a:off x="2205631" y="4632811"/>
            <a:ext cx="637484" cy="184666"/>
          </a:xfrm>
          <a:prstGeom prst="rect">
            <a:avLst/>
          </a:prstGeom>
          <a:solidFill>
            <a:schemeClr val="bg1"/>
          </a:solid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3395</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1"/>
          <p:cNvSpPr txBox="1"/>
          <p:nvPr/>
        </p:nvSpPr>
        <p:spPr bwMode="auto">
          <a:xfrm>
            <a:off x="3061820" y="5144290"/>
            <a:ext cx="637484" cy="184666"/>
          </a:xfrm>
          <a:prstGeom prst="rect">
            <a:avLst/>
          </a:prstGeom>
          <a:solidFill>
            <a:schemeClr val="bg1"/>
          </a:solid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96572</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Rectangle 18"/>
          <p:cNvSpPr>
            <a:spLocks noChangeArrowheads="1"/>
          </p:cNvSpPr>
          <p:nvPr/>
        </p:nvSpPr>
        <p:spPr bwMode="auto">
          <a:xfrm>
            <a:off x="7392144" y="2957979"/>
            <a:ext cx="2844682" cy="372396"/>
          </a:xfrm>
          <a:prstGeom prst="rect">
            <a:avLst/>
          </a:prstGeom>
          <a:solidFill>
            <a:schemeClr val="bg1">
              <a:lumMod val="85000"/>
            </a:schemeClr>
          </a:solidFill>
          <a:ln w="28575" algn="ctr">
            <a:solidFill>
              <a:srgbClr val="800000"/>
            </a:solidFill>
            <a:miter lim="800000"/>
          </a:ln>
          <a:effectLst/>
        </p:spPr>
        <p:txBody>
          <a:bodyPr wrap="none" lIns="91422" tIns="45711" rIns="91422" bIns="45711" anchor="ctr"/>
          <a:lstStyle/>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手机号码，</a:t>
            </a:r>
            <a:r>
              <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11</a:t>
            </a:r>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位长度的整数</a:t>
            </a:r>
            <a:endParaRPr kumimoji="1" lang="en-US" altLang="zh-CN"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椭圆 13"/>
          <p:cNvSpPr/>
          <p:nvPr/>
        </p:nvSpPr>
        <p:spPr bwMode="auto">
          <a:xfrm>
            <a:off x="7572164" y="3501008"/>
            <a:ext cx="2664662" cy="2448272"/>
          </a:xfrm>
          <a:prstGeom prst="ellipse">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bwMode="auto">
          <a:xfrm>
            <a:off x="6858089" y="4308043"/>
            <a:ext cx="637484" cy="184666"/>
          </a:xfrm>
          <a:prstGeom prst="rect">
            <a:avLst/>
          </a:prstGeom>
          <a:no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-10</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p:cNvSpPr txBox="1"/>
          <p:nvPr/>
        </p:nvSpPr>
        <p:spPr bwMode="auto">
          <a:xfrm>
            <a:off x="7142528" y="5553236"/>
            <a:ext cx="637484" cy="184666"/>
          </a:xfrm>
          <a:prstGeom prst="rect">
            <a:avLst/>
          </a:prstGeom>
          <a:no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3.14159</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bwMode="auto">
          <a:xfrm>
            <a:off x="10308261" y="5368570"/>
            <a:ext cx="637484" cy="184666"/>
          </a:xfrm>
          <a:prstGeom prst="rect">
            <a:avLst/>
          </a:prstGeom>
          <a:no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0</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17"/>
          <p:cNvSpPr txBox="1"/>
          <p:nvPr/>
        </p:nvSpPr>
        <p:spPr bwMode="auto">
          <a:xfrm>
            <a:off x="8328248" y="3792072"/>
            <a:ext cx="1224136" cy="184666"/>
          </a:xfrm>
          <a:prstGeom prst="rect">
            <a:avLst/>
          </a:prstGeom>
          <a:solidFill>
            <a:schemeClr val="bg1"/>
          </a:solid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1300000000</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18"/>
          <p:cNvSpPr txBox="1"/>
          <p:nvPr/>
        </p:nvSpPr>
        <p:spPr bwMode="auto">
          <a:xfrm>
            <a:off x="8723497" y="4536781"/>
            <a:ext cx="1055016" cy="184666"/>
          </a:xfrm>
          <a:prstGeom prst="rect">
            <a:avLst/>
          </a:prstGeom>
          <a:solidFill>
            <a:schemeClr val="bg1"/>
          </a:solid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12345678910</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19"/>
          <p:cNvSpPr txBox="1"/>
          <p:nvPr/>
        </p:nvSpPr>
        <p:spPr bwMode="auto">
          <a:xfrm>
            <a:off x="8390469" y="5281490"/>
            <a:ext cx="1028051" cy="184666"/>
          </a:xfrm>
          <a:prstGeom prst="rect">
            <a:avLst/>
          </a:prstGeom>
          <a:solidFill>
            <a:schemeClr val="bg1"/>
          </a:solid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1829999999</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文本框 20"/>
          <p:cNvSpPr txBox="1"/>
          <p:nvPr/>
        </p:nvSpPr>
        <p:spPr bwMode="auto">
          <a:xfrm>
            <a:off x="6858089" y="4831761"/>
            <a:ext cx="637484" cy="184666"/>
          </a:xfrm>
          <a:prstGeom prst="rect">
            <a:avLst/>
          </a:prstGeom>
          <a:noFill/>
          <a:ln w="9525" algn="ctr">
            <a:solidFill>
              <a:schemeClr val="tx1"/>
            </a:solid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3395</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第一范式</a:t>
            </a:r>
            <a:r>
              <a:rPr lang="en-US" altLang="zh-CN" dirty="0">
                <a:sym typeface="Huawei Sans" panose="020C0503030203020204" pitchFamily="34" charset="0"/>
              </a:rPr>
              <a:t> </a:t>
            </a:r>
            <a:r>
              <a:rPr lang="en-US" altLang="zh-CN" dirty="0" smtClean="0">
                <a:sym typeface="Huawei Sans" panose="020C0503030203020204" pitchFamily="34" charset="0"/>
              </a:rPr>
              <a:t>(1NF)</a:t>
            </a:r>
            <a:r>
              <a:rPr lang="en-US" altLang="zh-CN" dirty="0">
                <a:sym typeface="Huawei Sans" panose="020C0503030203020204" pitchFamily="34" charset="0"/>
              </a:rPr>
              <a:t> </a:t>
            </a:r>
            <a:r>
              <a:rPr lang="en-US" altLang="zh-CN" dirty="0" smtClean="0">
                <a:sym typeface="Huawei Sans" panose="020C0503030203020204" pitchFamily="34" charset="0"/>
              </a:rPr>
              <a:t>(1)</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84833" y="1233488"/>
            <a:ext cx="8964135" cy="2273816"/>
          </a:xfrm>
        </p:spPr>
        <p:txBody>
          <a:bodyPr>
            <a:normAutofit fontScale="92500" lnSpcReduction="10000"/>
          </a:bodyPr>
          <a:lstStyle/>
          <a:p>
            <a:r>
              <a:rPr lang="zh-CN" altLang="en-US" sz="2100" dirty="0">
                <a:sym typeface="Huawei Sans" panose="020C0503030203020204" pitchFamily="34" charset="0"/>
              </a:rPr>
              <a:t>第一范式</a:t>
            </a:r>
            <a:endParaRPr lang="en-US" altLang="zh-CN" sz="2100" dirty="0">
              <a:sym typeface="Huawei Sans" panose="020C0503030203020204" pitchFamily="34" charset="0"/>
            </a:endParaRPr>
          </a:p>
          <a:p>
            <a:pPr lvl="1"/>
            <a:r>
              <a:rPr lang="zh-CN" altLang="en-US" sz="1900" dirty="0" smtClean="0">
                <a:sym typeface="Huawei Sans" panose="020C0503030203020204" pitchFamily="34" charset="0"/>
              </a:rPr>
              <a:t>属性取值的原子性（不可再分）。</a:t>
            </a:r>
            <a:endParaRPr lang="en-US" altLang="zh-CN" sz="1900" dirty="0">
              <a:sym typeface="Huawei Sans" panose="020C0503030203020204" pitchFamily="34" charset="0"/>
            </a:endParaRPr>
          </a:p>
          <a:p>
            <a:pPr lvl="1"/>
            <a:r>
              <a:rPr lang="zh-CN" altLang="en-US" sz="1900" dirty="0" smtClean="0">
                <a:sym typeface="Huawei Sans" panose="020C0503030203020204" pitchFamily="34" charset="0"/>
              </a:rPr>
              <a:t>属性取值数量是单一的，不能是值域里面的子集。</a:t>
            </a:r>
            <a:endParaRPr lang="en-US" altLang="zh-CN" sz="1900" dirty="0" smtClean="0">
              <a:sym typeface="Huawei Sans" panose="020C0503030203020204" pitchFamily="34" charset="0"/>
            </a:endParaRPr>
          </a:p>
          <a:p>
            <a:pPr lvl="1"/>
            <a:r>
              <a:rPr lang="zh-CN" altLang="en-US" sz="1900" dirty="0" smtClean="0">
                <a:sym typeface="Huawei Sans" panose="020C0503030203020204" pitchFamily="34" charset="0"/>
              </a:rPr>
              <a:t>需要有主键。</a:t>
            </a:r>
            <a:endParaRPr lang="en-US" altLang="zh-CN" sz="1900" dirty="0" smtClean="0">
              <a:sym typeface="Huawei Sans" panose="020C0503030203020204" pitchFamily="34" charset="0"/>
            </a:endParaRPr>
          </a:p>
          <a:p>
            <a:pPr lvl="1"/>
            <a:r>
              <a:rPr lang="zh-CN" altLang="en-US" sz="1900" dirty="0" smtClean="0">
                <a:sym typeface="Huawei Sans" panose="020C0503030203020204" pitchFamily="34" charset="0"/>
              </a:rPr>
              <a:t>实体中的属性不存在重复组问题。</a:t>
            </a:r>
            <a:endParaRPr lang="en-US" altLang="zh-CN" sz="1900" dirty="0">
              <a:sym typeface="Huawei Sans" panose="020C0503030203020204" pitchFamily="34" charset="0"/>
            </a:endParaRPr>
          </a:p>
        </p:txBody>
      </p:sp>
      <p:graphicFrame>
        <p:nvGraphicFramePr>
          <p:cNvPr id="4" name="表格 3"/>
          <p:cNvGraphicFramePr>
            <a:graphicFrameLocks noGrp="1"/>
          </p:cNvGraphicFramePr>
          <p:nvPr/>
        </p:nvGraphicFramePr>
        <p:xfrm>
          <a:off x="1506481" y="3846182"/>
          <a:ext cx="9037004" cy="1854200"/>
        </p:xfrm>
        <a:graphic>
          <a:graphicData uri="http://schemas.openxmlformats.org/drawingml/2006/table">
            <a:tbl>
              <a:tblPr firstRow="1" bandRow="1"/>
              <a:tblGrid>
                <a:gridCol w="1766633"/>
                <a:gridCol w="1725755"/>
                <a:gridCol w="1836204"/>
                <a:gridCol w="3708412"/>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a:t>
                      </a: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id</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姓名</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年龄</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电话号码</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XXX</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555-666-1234, 333-888-5678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456</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YYY</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40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555-777-8080</a:t>
                      </a: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转</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43,</a:t>
                      </a:r>
                      <a:r>
                        <a:rPr lang="en-US" altLang="zh-CN" sz="1600" baseline="0" dirty="0" smtClean="0">
                          <a:latin typeface="Huawei Sans" panose="020C0503030203020204" pitchFamily="34" charset="0"/>
                          <a:ea typeface="方正兰亭黑简体" panose="02000000000000000000" pitchFamily="2" charset="-122"/>
                          <a:sym typeface="Huawei Sans" panose="020C0503030203020204" pitchFamily="34" charset="0"/>
                        </a:rPr>
                        <a:t> 155-0099-9900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789</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ZZZ</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777-808-9234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5" name="文本框 4"/>
          <p:cNvSpPr txBox="1"/>
          <p:nvPr/>
        </p:nvSpPr>
        <p:spPr bwMode="auto">
          <a:xfrm>
            <a:off x="1495048" y="3454052"/>
            <a:ext cx="936104"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客户表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框 5"/>
          <p:cNvSpPr txBox="1"/>
          <p:nvPr/>
        </p:nvSpPr>
        <p:spPr bwMode="auto">
          <a:xfrm>
            <a:off x="9427361" y="5827302"/>
            <a:ext cx="1609592" cy="369332"/>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出现的取值数量多于一个，不具备原子性</a:t>
            </a:r>
            <a:endParaRPr kumimoji="1"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 name="肘形连接符 9"/>
          <p:cNvCxnSpPr>
            <a:stCxn id="6" idx="3"/>
          </p:cNvCxnSpPr>
          <p:nvPr/>
        </p:nvCxnSpPr>
        <p:spPr bwMode="auto">
          <a:xfrm flipV="1">
            <a:off x="11036953" y="4773282"/>
            <a:ext cx="389447" cy="1238686"/>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接箭头连接符 11"/>
          <p:cNvCxnSpPr/>
          <p:nvPr/>
        </p:nvCxnSpPr>
        <p:spPr bwMode="auto">
          <a:xfrm flipH="1">
            <a:off x="10367597" y="4773282"/>
            <a:ext cx="105699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a:off x="10390893" y="5169326"/>
            <a:ext cx="103369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Close"/>
          <p:cNvSpPr>
            <a:spLocks noChangeAspect="1" noEditPoints="1"/>
          </p:cNvSpPr>
          <p:nvPr>
            <p:custDataLst>
              <p:tags r:id="rId1"/>
            </p:custDataLst>
          </p:nvPr>
        </p:nvSpPr>
        <p:spPr bwMode="auto">
          <a:xfrm rot="19824354">
            <a:off x="9746103" y="3241570"/>
            <a:ext cx="720080" cy="1133680"/>
          </a:xfrm>
          <a:custGeom>
            <a:avLst/>
            <a:gdLst>
              <a:gd name="T0" fmla="*/ 644 w 644"/>
              <a:gd name="T1" fmla="*/ 984 h 1013"/>
              <a:gd name="T2" fmla="*/ 615 w 644"/>
              <a:gd name="T3" fmla="*/ 1013 h 1013"/>
              <a:gd name="T4" fmla="*/ 29 w 644"/>
              <a:gd name="T5" fmla="*/ 1013 h 1013"/>
              <a:gd name="T6" fmla="*/ 0 w 644"/>
              <a:gd name="T7" fmla="*/ 984 h 1013"/>
              <a:gd name="T8" fmla="*/ 0 w 644"/>
              <a:gd name="T9" fmla="*/ 29 h 1013"/>
              <a:gd name="T10" fmla="*/ 29 w 644"/>
              <a:gd name="T11" fmla="*/ 0 h 1013"/>
              <a:gd name="T12" fmla="*/ 615 w 644"/>
              <a:gd name="T13" fmla="*/ 0 h 1013"/>
              <a:gd name="T14" fmla="*/ 644 w 644"/>
              <a:gd name="T15" fmla="*/ 29 h 1013"/>
              <a:gd name="T16" fmla="*/ 644 w 644"/>
              <a:gd name="T17" fmla="*/ 984 h 1013"/>
              <a:gd name="T18" fmla="*/ 598 w 644"/>
              <a:gd name="T19" fmla="*/ 75 h 1013"/>
              <a:gd name="T20" fmla="*/ 569 w 644"/>
              <a:gd name="T21" fmla="*/ 46 h 1013"/>
              <a:gd name="T22" fmla="*/ 75 w 644"/>
              <a:gd name="T23" fmla="*/ 46 h 1013"/>
              <a:gd name="T24" fmla="*/ 46 w 644"/>
              <a:gd name="T25" fmla="*/ 75 h 1013"/>
              <a:gd name="T26" fmla="*/ 46 w 644"/>
              <a:gd name="T27" fmla="*/ 938 h 1013"/>
              <a:gd name="T28" fmla="*/ 75 w 644"/>
              <a:gd name="T29" fmla="*/ 967 h 1013"/>
              <a:gd name="T30" fmla="*/ 569 w 644"/>
              <a:gd name="T31" fmla="*/ 967 h 1013"/>
              <a:gd name="T32" fmla="*/ 598 w 644"/>
              <a:gd name="T33" fmla="*/ 938 h 1013"/>
              <a:gd name="T34" fmla="*/ 598 w 644"/>
              <a:gd name="T35" fmla="*/ 75 h 1013"/>
              <a:gd name="T36" fmla="*/ 515 w 644"/>
              <a:gd name="T37" fmla="*/ 682 h 1013"/>
              <a:gd name="T38" fmla="*/ 360 w 644"/>
              <a:gd name="T39" fmla="*/ 502 h 1013"/>
              <a:gd name="T40" fmla="*/ 467 w 644"/>
              <a:gd name="T41" fmla="*/ 289 h 1013"/>
              <a:gd name="T42" fmla="*/ 453 w 644"/>
              <a:gd name="T43" fmla="*/ 246 h 1013"/>
              <a:gd name="T44" fmla="*/ 410 w 644"/>
              <a:gd name="T45" fmla="*/ 261 h 1013"/>
              <a:gd name="T46" fmla="*/ 315 w 644"/>
              <a:gd name="T47" fmla="*/ 449 h 1013"/>
              <a:gd name="T48" fmla="*/ 177 w 644"/>
              <a:gd name="T49" fmla="*/ 289 h 1013"/>
              <a:gd name="T50" fmla="*/ 132 w 644"/>
              <a:gd name="T51" fmla="*/ 285 h 1013"/>
              <a:gd name="T52" fmla="*/ 129 w 644"/>
              <a:gd name="T53" fmla="*/ 330 h 1013"/>
              <a:gd name="T54" fmla="*/ 284 w 644"/>
              <a:gd name="T55" fmla="*/ 511 h 1013"/>
              <a:gd name="T56" fmla="*/ 177 w 644"/>
              <a:gd name="T57" fmla="*/ 723 h 1013"/>
              <a:gd name="T58" fmla="*/ 191 w 644"/>
              <a:gd name="T59" fmla="*/ 766 h 1013"/>
              <a:gd name="T60" fmla="*/ 205 w 644"/>
              <a:gd name="T61" fmla="*/ 770 h 1013"/>
              <a:gd name="T62" fmla="*/ 234 w 644"/>
              <a:gd name="T63" fmla="*/ 752 h 1013"/>
              <a:gd name="T64" fmla="*/ 329 w 644"/>
              <a:gd name="T65" fmla="*/ 563 h 1013"/>
              <a:gd name="T66" fmla="*/ 466 w 644"/>
              <a:gd name="T67" fmla="*/ 724 h 1013"/>
              <a:gd name="T68" fmla="*/ 490 w 644"/>
              <a:gd name="T69" fmla="*/ 735 h 1013"/>
              <a:gd name="T70" fmla="*/ 511 w 644"/>
              <a:gd name="T71" fmla="*/ 727 h 1013"/>
              <a:gd name="T72" fmla="*/ 515 w 644"/>
              <a:gd name="T73" fmla="*/ 68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4" h="1013">
                <a:moveTo>
                  <a:pt x="644" y="984"/>
                </a:moveTo>
                <a:cubicBezTo>
                  <a:pt x="644" y="999"/>
                  <a:pt x="631" y="1013"/>
                  <a:pt x="615" y="1013"/>
                </a:cubicBezTo>
                <a:lnTo>
                  <a:pt x="29" y="1013"/>
                </a:lnTo>
                <a:cubicBezTo>
                  <a:pt x="13" y="1013"/>
                  <a:pt x="0" y="999"/>
                  <a:pt x="0" y="984"/>
                </a:cubicBezTo>
                <a:lnTo>
                  <a:pt x="0" y="29"/>
                </a:lnTo>
                <a:cubicBezTo>
                  <a:pt x="0" y="13"/>
                  <a:pt x="13" y="0"/>
                  <a:pt x="29" y="0"/>
                </a:cubicBezTo>
                <a:lnTo>
                  <a:pt x="615" y="0"/>
                </a:lnTo>
                <a:cubicBezTo>
                  <a:pt x="631" y="0"/>
                  <a:pt x="644" y="13"/>
                  <a:pt x="644" y="29"/>
                </a:cubicBezTo>
                <a:lnTo>
                  <a:pt x="644" y="984"/>
                </a:lnTo>
                <a:close/>
                <a:moveTo>
                  <a:pt x="598" y="75"/>
                </a:moveTo>
                <a:cubicBezTo>
                  <a:pt x="598" y="59"/>
                  <a:pt x="585" y="46"/>
                  <a:pt x="569" y="46"/>
                </a:cubicBezTo>
                <a:lnTo>
                  <a:pt x="75" y="46"/>
                </a:lnTo>
                <a:cubicBezTo>
                  <a:pt x="59" y="46"/>
                  <a:pt x="46" y="59"/>
                  <a:pt x="46" y="75"/>
                </a:cubicBezTo>
                <a:lnTo>
                  <a:pt x="46" y="938"/>
                </a:lnTo>
                <a:cubicBezTo>
                  <a:pt x="46" y="953"/>
                  <a:pt x="59" y="967"/>
                  <a:pt x="75" y="967"/>
                </a:cubicBezTo>
                <a:lnTo>
                  <a:pt x="569" y="967"/>
                </a:lnTo>
                <a:cubicBezTo>
                  <a:pt x="585" y="967"/>
                  <a:pt x="598" y="953"/>
                  <a:pt x="598" y="938"/>
                </a:cubicBezTo>
                <a:lnTo>
                  <a:pt x="598" y="75"/>
                </a:lnTo>
                <a:close/>
                <a:moveTo>
                  <a:pt x="515" y="682"/>
                </a:moveTo>
                <a:lnTo>
                  <a:pt x="360" y="502"/>
                </a:lnTo>
                <a:lnTo>
                  <a:pt x="467" y="289"/>
                </a:lnTo>
                <a:cubicBezTo>
                  <a:pt x="475" y="274"/>
                  <a:pt x="469" y="254"/>
                  <a:pt x="453" y="246"/>
                </a:cubicBezTo>
                <a:cubicBezTo>
                  <a:pt x="437" y="239"/>
                  <a:pt x="418" y="245"/>
                  <a:pt x="410" y="261"/>
                </a:cubicBezTo>
                <a:lnTo>
                  <a:pt x="315" y="449"/>
                </a:lnTo>
                <a:lnTo>
                  <a:pt x="177" y="289"/>
                </a:lnTo>
                <a:cubicBezTo>
                  <a:pt x="166" y="275"/>
                  <a:pt x="146" y="274"/>
                  <a:pt x="132" y="285"/>
                </a:cubicBezTo>
                <a:cubicBezTo>
                  <a:pt x="119" y="297"/>
                  <a:pt x="117" y="317"/>
                  <a:pt x="129" y="330"/>
                </a:cubicBezTo>
                <a:lnTo>
                  <a:pt x="284" y="511"/>
                </a:lnTo>
                <a:lnTo>
                  <a:pt x="177" y="723"/>
                </a:lnTo>
                <a:cubicBezTo>
                  <a:pt x="169" y="739"/>
                  <a:pt x="175" y="758"/>
                  <a:pt x="191" y="766"/>
                </a:cubicBezTo>
                <a:cubicBezTo>
                  <a:pt x="195" y="768"/>
                  <a:pt x="200" y="770"/>
                  <a:pt x="205" y="770"/>
                </a:cubicBezTo>
                <a:cubicBezTo>
                  <a:pt x="217" y="770"/>
                  <a:pt x="228" y="763"/>
                  <a:pt x="234" y="752"/>
                </a:cubicBezTo>
                <a:lnTo>
                  <a:pt x="329" y="563"/>
                </a:lnTo>
                <a:lnTo>
                  <a:pt x="466" y="724"/>
                </a:lnTo>
                <a:cubicBezTo>
                  <a:pt x="473" y="731"/>
                  <a:pt x="481" y="735"/>
                  <a:pt x="490" y="735"/>
                </a:cubicBezTo>
                <a:cubicBezTo>
                  <a:pt x="498" y="735"/>
                  <a:pt x="505" y="732"/>
                  <a:pt x="511" y="727"/>
                </a:cubicBezTo>
                <a:cubicBezTo>
                  <a:pt x="525" y="716"/>
                  <a:pt x="526" y="696"/>
                  <a:pt x="515" y="682"/>
                </a:cubicBezTo>
                <a:close/>
              </a:path>
            </a:pathLst>
          </a:custGeom>
          <a:solidFill>
            <a:srgbClr val="C00000"/>
          </a:solidFill>
          <a:ln w="0">
            <a:solidFill>
              <a:srgbClr val="C00000"/>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par>
                          <p:cTn id="8" fill="hold">
                            <p:stCondLst>
                              <p:cond delay="20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400"/>
                                        <p:tgtEl>
                                          <p:spTgt spid="10"/>
                                        </p:tgtEl>
                                      </p:cBhvr>
                                    </p:animEffect>
                                  </p:childTnLst>
                                </p:cTn>
                              </p:par>
                            </p:childTnLst>
                          </p:cTn>
                        </p:par>
                        <p:par>
                          <p:cTn id="12" fill="hold">
                            <p:stCondLst>
                              <p:cond delay="3500"/>
                            </p:stCondLst>
                            <p:childTnLst>
                              <p:par>
                                <p:cTn id="13" presetID="17"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600" fill="hold"/>
                                        <p:tgtEl>
                                          <p:spTgt spid="12"/>
                                        </p:tgtEl>
                                        <p:attrNameLst>
                                          <p:attrName>ppt_w</p:attrName>
                                        </p:attrNameLst>
                                      </p:cBhvr>
                                      <p:tavLst>
                                        <p:tav tm="0">
                                          <p:val>
                                            <p:fltVal val="0"/>
                                          </p:val>
                                        </p:tav>
                                        <p:tav tm="100000">
                                          <p:val>
                                            <p:strVal val="#ppt_w"/>
                                          </p:val>
                                        </p:tav>
                                      </p:tavLst>
                                    </p:anim>
                                    <p:anim calcmode="lin" valueType="num">
                                      <p:cBhvr>
                                        <p:cTn id="16" dur="1600" fill="hold"/>
                                        <p:tgtEl>
                                          <p:spTgt spid="12"/>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600" fill="hold"/>
                                        <p:tgtEl>
                                          <p:spTgt spid="13"/>
                                        </p:tgtEl>
                                        <p:attrNameLst>
                                          <p:attrName>ppt_w</p:attrName>
                                        </p:attrNameLst>
                                      </p:cBhvr>
                                      <p:tavLst>
                                        <p:tav tm="0">
                                          <p:val>
                                            <p:fltVal val="0"/>
                                          </p:val>
                                        </p:tav>
                                        <p:tav tm="100000">
                                          <p:val>
                                            <p:strVal val="#ppt_w"/>
                                          </p:val>
                                        </p:tav>
                                      </p:tavLst>
                                    </p:anim>
                                    <p:anim calcmode="lin" valueType="num">
                                      <p:cBhvr>
                                        <p:cTn id="20" dur="16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Effect transition="in" filter="fade">
                                      <p:cBhvr>
                                        <p:cTn id="2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表格 20"/>
          <p:cNvGraphicFramePr>
            <a:graphicFrameLocks noGrp="1"/>
          </p:cNvGraphicFramePr>
          <p:nvPr/>
        </p:nvGraphicFramePr>
        <p:xfrm>
          <a:off x="2275124" y="3766284"/>
          <a:ext cx="8116132" cy="2529840"/>
        </p:xfrm>
        <a:graphic>
          <a:graphicData uri="http://schemas.openxmlformats.org/drawingml/2006/table">
            <a:tbl>
              <a:tblPr firstRow="1" bandRow="1"/>
              <a:tblGrid>
                <a:gridCol w="1586613"/>
                <a:gridCol w="1549900"/>
                <a:gridCol w="1649095"/>
                <a:gridCol w="3330524"/>
              </a:tblGrid>
              <a:tr h="370840">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a:t>
                      </a:r>
                      <a:r>
                        <a:rPr lang="en-US" altLang="zh-CN"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id</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姓名</a:t>
                      </a: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年龄</a:t>
                      </a: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电话号码</a:t>
                      </a: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pPr algn="ctr"/>
                      <a:r>
                        <a:rPr lang="en-US" altLang="zh-CN"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XXX</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555-666-1234</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XXX</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333-888-5678</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456</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YYY</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555-777-8080</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转</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456</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YYY</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aseline="0" dirty="0" smtClean="0">
                          <a:latin typeface="Huawei Sans" panose="020C0503030203020204" pitchFamily="34" charset="0"/>
                          <a:ea typeface="方正兰亭黑简体" panose="02000000000000000000" pitchFamily="2" charset="-122"/>
                          <a:sym typeface="Huawei Sans" panose="020C0503030203020204" pitchFamily="34" charset="0"/>
                        </a:rPr>
                        <a:t>155-0099-9900</a:t>
                      </a:r>
                      <a:endPar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123019">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789</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ZZZ</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777-808-9234</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2" name="标题 1"/>
          <p:cNvSpPr>
            <a:spLocks noGrp="1"/>
          </p:cNvSpPr>
          <p:nvPr>
            <p:ph type="title"/>
          </p:nvPr>
        </p:nvSpPr>
        <p:spPr/>
        <p:txBody>
          <a:bodyPr/>
          <a:lstStyle/>
          <a:p>
            <a:r>
              <a:rPr lang="zh-CN" altLang="en-US" dirty="0" smtClean="0">
                <a:sym typeface="Huawei Sans" panose="020C0503030203020204" pitchFamily="34" charset="0"/>
              </a:rPr>
              <a:t>第一范式</a:t>
            </a:r>
            <a:r>
              <a:rPr lang="en-US" altLang="zh-CN" dirty="0">
                <a:sym typeface="Huawei Sans" panose="020C0503030203020204" pitchFamily="34" charset="0"/>
              </a:rPr>
              <a:t> </a:t>
            </a:r>
            <a:r>
              <a:rPr lang="en-US" altLang="zh-CN" dirty="0" smtClean="0">
                <a:sym typeface="Huawei Sans" panose="020C0503030203020204" pitchFamily="34" charset="0"/>
              </a:rPr>
              <a:t>(1NF) (2)</a:t>
            </a:r>
            <a:endParaRPr lang="zh-CN" altLang="en-US" dirty="0">
              <a:sym typeface="Huawei Sans" panose="020C0503030203020204" pitchFamily="34" charset="0"/>
            </a:endParaRPr>
          </a:p>
        </p:txBody>
      </p:sp>
      <p:sp>
        <p:nvSpPr>
          <p:cNvPr id="7" name="文本占位符 6"/>
          <p:cNvSpPr>
            <a:spLocks noGrp="1"/>
          </p:cNvSpPr>
          <p:nvPr>
            <p:ph type="body" sz="quarter" idx="10"/>
          </p:nvPr>
        </p:nvSpPr>
        <p:spPr/>
        <p:txBody>
          <a:bodyPr/>
          <a:lstStyle/>
          <a:p>
            <a:r>
              <a:rPr lang="zh-CN" altLang="en-US" dirty="0" smtClean="0"/>
              <a:t>客户表</a:t>
            </a:r>
            <a:endParaRPr lang="zh-CN" altLang="en-US" dirty="0"/>
          </a:p>
        </p:txBody>
      </p:sp>
      <p:graphicFrame>
        <p:nvGraphicFramePr>
          <p:cNvPr id="4" name="表格 3"/>
          <p:cNvGraphicFramePr>
            <a:graphicFrameLocks noGrp="1"/>
          </p:cNvGraphicFramePr>
          <p:nvPr/>
        </p:nvGraphicFramePr>
        <p:xfrm>
          <a:off x="1219567" y="1822986"/>
          <a:ext cx="9989001" cy="1524000"/>
        </p:xfrm>
        <a:graphic>
          <a:graphicData uri="http://schemas.openxmlformats.org/drawingml/2006/table">
            <a:tbl>
              <a:tblPr firstRow="1" bandRow="1"/>
              <a:tblGrid>
                <a:gridCol w="1384569"/>
                <a:gridCol w="1352531"/>
                <a:gridCol w="1439093"/>
                <a:gridCol w="2906404"/>
                <a:gridCol w="2906404"/>
              </a:tblGrid>
              <a:tr h="285972">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a:t>
                      </a:r>
                      <a:r>
                        <a:rPr lang="en-US" altLang="zh-CN"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id</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姓名</a:t>
                      </a: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年龄</a:t>
                      </a: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电话号码</a:t>
                      </a:r>
                      <a:r>
                        <a:rPr lang="en-US" altLang="zh-CN" sz="1400" b="1" dirty="0" smtClean="0">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电话号码</a:t>
                      </a:r>
                      <a:r>
                        <a:rPr lang="en-US" altLang="zh-CN" sz="1400" b="1" dirty="0" smtClean="0">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85972">
                <a:tc>
                  <a:txBody>
                    <a:bodyPr/>
                    <a:lstStyle/>
                    <a:p>
                      <a:pPr algn="ctr"/>
                      <a:r>
                        <a:rPr lang="en-US" altLang="zh-CN"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285972">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XXX</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555-666-1234</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333-888-5678</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285972">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456</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YYY</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555-777-8080</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转</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aseline="0" dirty="0" smtClean="0">
                          <a:latin typeface="Huawei Sans" panose="020C0503030203020204" pitchFamily="34" charset="0"/>
                          <a:ea typeface="方正兰亭黑简体" panose="02000000000000000000" pitchFamily="2" charset="-122"/>
                          <a:sym typeface="Huawei Sans" panose="020C0503030203020204" pitchFamily="34" charset="0"/>
                        </a:rPr>
                        <a:t>155-0099-9900</a:t>
                      </a:r>
                      <a:endPar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285972">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789</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ZZZ</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777-808-9234</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6" name="文本框 5"/>
          <p:cNvSpPr txBox="1"/>
          <p:nvPr/>
        </p:nvSpPr>
        <p:spPr bwMode="auto">
          <a:xfrm>
            <a:off x="7572164" y="1343217"/>
            <a:ext cx="2149652" cy="369332"/>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两</a:t>
            </a:r>
            <a:r>
              <a:rPr kumimoji="1"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个“电话号码”的属性构成了“</a:t>
            </a:r>
            <a:r>
              <a:rPr kumimoji="1" lang="en-US" altLang="zh-CN"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repeating group</a:t>
            </a:r>
            <a:r>
              <a:rPr kumimoji="1"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kumimoji="1"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2" name="直接箭头连接符 11"/>
          <p:cNvCxnSpPr>
            <a:stCxn id="6" idx="2"/>
          </p:cNvCxnSpPr>
          <p:nvPr/>
        </p:nvCxnSpPr>
        <p:spPr bwMode="auto">
          <a:xfrm flipH="1">
            <a:off x="6851648" y="1712549"/>
            <a:ext cx="1795342" cy="153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a:stCxn id="6" idx="2"/>
          </p:cNvCxnSpPr>
          <p:nvPr/>
        </p:nvCxnSpPr>
        <p:spPr bwMode="auto">
          <a:xfrm>
            <a:off x="8646990" y="1712549"/>
            <a:ext cx="905394" cy="153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Close"/>
          <p:cNvSpPr>
            <a:spLocks noChangeAspect="1" noEditPoints="1"/>
          </p:cNvSpPr>
          <p:nvPr>
            <p:custDataLst>
              <p:tags r:id="rId1"/>
            </p:custDataLst>
          </p:nvPr>
        </p:nvSpPr>
        <p:spPr bwMode="auto">
          <a:xfrm rot="19330326">
            <a:off x="10632417" y="1316387"/>
            <a:ext cx="503261" cy="792324"/>
          </a:xfrm>
          <a:custGeom>
            <a:avLst/>
            <a:gdLst>
              <a:gd name="T0" fmla="*/ 644 w 644"/>
              <a:gd name="T1" fmla="*/ 984 h 1013"/>
              <a:gd name="T2" fmla="*/ 615 w 644"/>
              <a:gd name="T3" fmla="*/ 1013 h 1013"/>
              <a:gd name="T4" fmla="*/ 29 w 644"/>
              <a:gd name="T5" fmla="*/ 1013 h 1013"/>
              <a:gd name="T6" fmla="*/ 0 w 644"/>
              <a:gd name="T7" fmla="*/ 984 h 1013"/>
              <a:gd name="T8" fmla="*/ 0 w 644"/>
              <a:gd name="T9" fmla="*/ 29 h 1013"/>
              <a:gd name="T10" fmla="*/ 29 w 644"/>
              <a:gd name="T11" fmla="*/ 0 h 1013"/>
              <a:gd name="T12" fmla="*/ 615 w 644"/>
              <a:gd name="T13" fmla="*/ 0 h 1013"/>
              <a:gd name="T14" fmla="*/ 644 w 644"/>
              <a:gd name="T15" fmla="*/ 29 h 1013"/>
              <a:gd name="T16" fmla="*/ 644 w 644"/>
              <a:gd name="T17" fmla="*/ 984 h 1013"/>
              <a:gd name="T18" fmla="*/ 598 w 644"/>
              <a:gd name="T19" fmla="*/ 75 h 1013"/>
              <a:gd name="T20" fmla="*/ 569 w 644"/>
              <a:gd name="T21" fmla="*/ 46 h 1013"/>
              <a:gd name="T22" fmla="*/ 75 w 644"/>
              <a:gd name="T23" fmla="*/ 46 h 1013"/>
              <a:gd name="T24" fmla="*/ 46 w 644"/>
              <a:gd name="T25" fmla="*/ 75 h 1013"/>
              <a:gd name="T26" fmla="*/ 46 w 644"/>
              <a:gd name="T27" fmla="*/ 938 h 1013"/>
              <a:gd name="T28" fmla="*/ 75 w 644"/>
              <a:gd name="T29" fmla="*/ 967 h 1013"/>
              <a:gd name="T30" fmla="*/ 569 w 644"/>
              <a:gd name="T31" fmla="*/ 967 h 1013"/>
              <a:gd name="T32" fmla="*/ 598 w 644"/>
              <a:gd name="T33" fmla="*/ 938 h 1013"/>
              <a:gd name="T34" fmla="*/ 598 w 644"/>
              <a:gd name="T35" fmla="*/ 75 h 1013"/>
              <a:gd name="T36" fmla="*/ 515 w 644"/>
              <a:gd name="T37" fmla="*/ 682 h 1013"/>
              <a:gd name="T38" fmla="*/ 360 w 644"/>
              <a:gd name="T39" fmla="*/ 502 h 1013"/>
              <a:gd name="T40" fmla="*/ 467 w 644"/>
              <a:gd name="T41" fmla="*/ 289 h 1013"/>
              <a:gd name="T42" fmla="*/ 453 w 644"/>
              <a:gd name="T43" fmla="*/ 246 h 1013"/>
              <a:gd name="T44" fmla="*/ 410 w 644"/>
              <a:gd name="T45" fmla="*/ 261 h 1013"/>
              <a:gd name="T46" fmla="*/ 315 w 644"/>
              <a:gd name="T47" fmla="*/ 449 h 1013"/>
              <a:gd name="T48" fmla="*/ 177 w 644"/>
              <a:gd name="T49" fmla="*/ 289 h 1013"/>
              <a:gd name="T50" fmla="*/ 132 w 644"/>
              <a:gd name="T51" fmla="*/ 285 h 1013"/>
              <a:gd name="T52" fmla="*/ 129 w 644"/>
              <a:gd name="T53" fmla="*/ 330 h 1013"/>
              <a:gd name="T54" fmla="*/ 284 w 644"/>
              <a:gd name="T55" fmla="*/ 511 h 1013"/>
              <a:gd name="T56" fmla="*/ 177 w 644"/>
              <a:gd name="T57" fmla="*/ 723 h 1013"/>
              <a:gd name="T58" fmla="*/ 191 w 644"/>
              <a:gd name="T59" fmla="*/ 766 h 1013"/>
              <a:gd name="T60" fmla="*/ 205 w 644"/>
              <a:gd name="T61" fmla="*/ 770 h 1013"/>
              <a:gd name="T62" fmla="*/ 234 w 644"/>
              <a:gd name="T63" fmla="*/ 752 h 1013"/>
              <a:gd name="T64" fmla="*/ 329 w 644"/>
              <a:gd name="T65" fmla="*/ 563 h 1013"/>
              <a:gd name="T66" fmla="*/ 466 w 644"/>
              <a:gd name="T67" fmla="*/ 724 h 1013"/>
              <a:gd name="T68" fmla="*/ 490 w 644"/>
              <a:gd name="T69" fmla="*/ 735 h 1013"/>
              <a:gd name="T70" fmla="*/ 511 w 644"/>
              <a:gd name="T71" fmla="*/ 727 h 1013"/>
              <a:gd name="T72" fmla="*/ 515 w 644"/>
              <a:gd name="T73" fmla="*/ 68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4" h="1013">
                <a:moveTo>
                  <a:pt x="644" y="984"/>
                </a:moveTo>
                <a:cubicBezTo>
                  <a:pt x="644" y="999"/>
                  <a:pt x="631" y="1013"/>
                  <a:pt x="615" y="1013"/>
                </a:cubicBezTo>
                <a:lnTo>
                  <a:pt x="29" y="1013"/>
                </a:lnTo>
                <a:cubicBezTo>
                  <a:pt x="13" y="1013"/>
                  <a:pt x="0" y="999"/>
                  <a:pt x="0" y="984"/>
                </a:cubicBezTo>
                <a:lnTo>
                  <a:pt x="0" y="29"/>
                </a:lnTo>
                <a:cubicBezTo>
                  <a:pt x="0" y="13"/>
                  <a:pt x="13" y="0"/>
                  <a:pt x="29" y="0"/>
                </a:cubicBezTo>
                <a:lnTo>
                  <a:pt x="615" y="0"/>
                </a:lnTo>
                <a:cubicBezTo>
                  <a:pt x="631" y="0"/>
                  <a:pt x="644" y="13"/>
                  <a:pt x="644" y="29"/>
                </a:cubicBezTo>
                <a:lnTo>
                  <a:pt x="644" y="984"/>
                </a:lnTo>
                <a:close/>
                <a:moveTo>
                  <a:pt x="598" y="75"/>
                </a:moveTo>
                <a:cubicBezTo>
                  <a:pt x="598" y="59"/>
                  <a:pt x="585" y="46"/>
                  <a:pt x="569" y="46"/>
                </a:cubicBezTo>
                <a:lnTo>
                  <a:pt x="75" y="46"/>
                </a:lnTo>
                <a:cubicBezTo>
                  <a:pt x="59" y="46"/>
                  <a:pt x="46" y="59"/>
                  <a:pt x="46" y="75"/>
                </a:cubicBezTo>
                <a:lnTo>
                  <a:pt x="46" y="938"/>
                </a:lnTo>
                <a:cubicBezTo>
                  <a:pt x="46" y="953"/>
                  <a:pt x="59" y="967"/>
                  <a:pt x="75" y="967"/>
                </a:cubicBezTo>
                <a:lnTo>
                  <a:pt x="569" y="967"/>
                </a:lnTo>
                <a:cubicBezTo>
                  <a:pt x="585" y="967"/>
                  <a:pt x="598" y="953"/>
                  <a:pt x="598" y="938"/>
                </a:cubicBezTo>
                <a:lnTo>
                  <a:pt x="598" y="75"/>
                </a:lnTo>
                <a:close/>
                <a:moveTo>
                  <a:pt x="515" y="682"/>
                </a:moveTo>
                <a:lnTo>
                  <a:pt x="360" y="502"/>
                </a:lnTo>
                <a:lnTo>
                  <a:pt x="467" y="289"/>
                </a:lnTo>
                <a:cubicBezTo>
                  <a:pt x="475" y="274"/>
                  <a:pt x="469" y="254"/>
                  <a:pt x="453" y="246"/>
                </a:cubicBezTo>
                <a:cubicBezTo>
                  <a:pt x="437" y="239"/>
                  <a:pt x="418" y="245"/>
                  <a:pt x="410" y="261"/>
                </a:cubicBezTo>
                <a:lnTo>
                  <a:pt x="315" y="449"/>
                </a:lnTo>
                <a:lnTo>
                  <a:pt x="177" y="289"/>
                </a:lnTo>
                <a:cubicBezTo>
                  <a:pt x="166" y="275"/>
                  <a:pt x="146" y="274"/>
                  <a:pt x="132" y="285"/>
                </a:cubicBezTo>
                <a:cubicBezTo>
                  <a:pt x="119" y="297"/>
                  <a:pt x="117" y="317"/>
                  <a:pt x="129" y="330"/>
                </a:cubicBezTo>
                <a:lnTo>
                  <a:pt x="284" y="511"/>
                </a:lnTo>
                <a:lnTo>
                  <a:pt x="177" y="723"/>
                </a:lnTo>
                <a:cubicBezTo>
                  <a:pt x="169" y="739"/>
                  <a:pt x="175" y="758"/>
                  <a:pt x="191" y="766"/>
                </a:cubicBezTo>
                <a:cubicBezTo>
                  <a:pt x="195" y="768"/>
                  <a:pt x="200" y="770"/>
                  <a:pt x="205" y="770"/>
                </a:cubicBezTo>
                <a:cubicBezTo>
                  <a:pt x="217" y="770"/>
                  <a:pt x="228" y="763"/>
                  <a:pt x="234" y="752"/>
                </a:cubicBezTo>
                <a:lnTo>
                  <a:pt x="329" y="563"/>
                </a:lnTo>
                <a:lnTo>
                  <a:pt x="466" y="724"/>
                </a:lnTo>
                <a:cubicBezTo>
                  <a:pt x="473" y="731"/>
                  <a:pt x="481" y="735"/>
                  <a:pt x="490" y="735"/>
                </a:cubicBezTo>
                <a:cubicBezTo>
                  <a:pt x="498" y="735"/>
                  <a:pt x="505" y="732"/>
                  <a:pt x="511" y="727"/>
                </a:cubicBezTo>
                <a:cubicBezTo>
                  <a:pt x="525" y="716"/>
                  <a:pt x="526" y="696"/>
                  <a:pt x="515" y="682"/>
                </a:cubicBezTo>
                <a:close/>
              </a:path>
            </a:pathLst>
          </a:custGeom>
          <a:solidFill>
            <a:srgbClr val="C00000"/>
          </a:solidFill>
          <a:ln w="0">
            <a:solidFill>
              <a:srgbClr val="C00000"/>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 name="组合 2"/>
          <p:cNvGrpSpPr/>
          <p:nvPr/>
        </p:nvGrpSpPr>
        <p:grpSpPr>
          <a:xfrm>
            <a:off x="9785636" y="3457423"/>
            <a:ext cx="1540127" cy="553998"/>
            <a:chOff x="9942719" y="3673229"/>
            <a:chExt cx="1540127" cy="553998"/>
          </a:xfrm>
        </p:grpSpPr>
        <p:grpSp>
          <p:nvGrpSpPr>
            <p:cNvPr id="22" name="组合 21"/>
            <p:cNvGrpSpPr/>
            <p:nvPr/>
          </p:nvGrpSpPr>
          <p:grpSpPr>
            <a:xfrm>
              <a:off x="9942719" y="3692111"/>
              <a:ext cx="572819" cy="535116"/>
              <a:chOff x="10393509" y="4022675"/>
              <a:chExt cx="572819" cy="535116"/>
            </a:xfrm>
          </p:grpSpPr>
          <p:sp>
            <p:nvSpPr>
              <p:cNvPr id="14" name="Freeform 240"/>
              <p:cNvSpPr/>
              <p:nvPr/>
            </p:nvSpPr>
            <p:spPr bwMode="auto">
              <a:xfrm>
                <a:off x="10498809" y="4022675"/>
                <a:ext cx="467519" cy="402960"/>
              </a:xfrm>
              <a:custGeom>
                <a:avLst/>
                <a:gdLst>
                  <a:gd name="T0" fmla="*/ 407 w 445"/>
                  <a:gd name="T1" fmla="*/ 0 h 383"/>
                  <a:gd name="T2" fmla="*/ 389 w 445"/>
                  <a:gd name="T3" fmla="*/ 5 h 383"/>
                  <a:gd name="T4" fmla="*/ 134 w 445"/>
                  <a:gd name="T5" fmla="*/ 287 h 383"/>
                  <a:gd name="T6" fmla="*/ 64 w 445"/>
                  <a:gd name="T7" fmla="*/ 196 h 383"/>
                  <a:gd name="T8" fmla="*/ 38 w 445"/>
                  <a:gd name="T9" fmla="*/ 183 h 383"/>
                  <a:gd name="T10" fmla="*/ 18 w 445"/>
                  <a:gd name="T11" fmla="*/ 190 h 383"/>
                  <a:gd name="T12" fmla="*/ 11 w 445"/>
                  <a:gd name="T13" fmla="*/ 237 h 383"/>
                  <a:gd name="T14" fmla="*/ 113 w 445"/>
                  <a:gd name="T15" fmla="*/ 370 h 383"/>
                  <a:gd name="T16" fmla="*/ 140 w 445"/>
                  <a:gd name="T17" fmla="*/ 383 h 383"/>
                  <a:gd name="T18" fmla="*/ 144 w 445"/>
                  <a:gd name="T19" fmla="*/ 383 h 383"/>
                  <a:gd name="T20" fmla="*/ 170 w 445"/>
                  <a:gd name="T21" fmla="*/ 363 h 383"/>
                  <a:gd name="T22" fmla="*/ 425 w 445"/>
                  <a:gd name="T23" fmla="*/ 61 h 383"/>
                  <a:gd name="T24" fmla="*/ 435 w 445"/>
                  <a:gd name="T25" fmla="*/ 15 h 383"/>
                  <a:gd name="T26" fmla="*/ 407 w 445"/>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83">
                    <a:moveTo>
                      <a:pt x="407" y="0"/>
                    </a:moveTo>
                    <a:cubicBezTo>
                      <a:pt x="401" y="0"/>
                      <a:pt x="395" y="1"/>
                      <a:pt x="389" y="5"/>
                    </a:cubicBezTo>
                    <a:cubicBezTo>
                      <a:pt x="256" y="91"/>
                      <a:pt x="173" y="218"/>
                      <a:pt x="134" y="287"/>
                    </a:cubicBezTo>
                    <a:lnTo>
                      <a:pt x="64" y="196"/>
                    </a:lnTo>
                    <a:cubicBezTo>
                      <a:pt x="58" y="188"/>
                      <a:pt x="48" y="183"/>
                      <a:pt x="38" y="183"/>
                    </a:cubicBezTo>
                    <a:cubicBezTo>
                      <a:pt x="31" y="183"/>
                      <a:pt x="24" y="185"/>
                      <a:pt x="18" y="190"/>
                    </a:cubicBezTo>
                    <a:cubicBezTo>
                      <a:pt x="3" y="201"/>
                      <a:pt x="0" y="222"/>
                      <a:pt x="11" y="237"/>
                    </a:cubicBezTo>
                    <a:lnTo>
                      <a:pt x="113" y="370"/>
                    </a:lnTo>
                    <a:cubicBezTo>
                      <a:pt x="120" y="378"/>
                      <a:pt x="130" y="383"/>
                      <a:pt x="140" y="383"/>
                    </a:cubicBezTo>
                    <a:cubicBezTo>
                      <a:pt x="141" y="383"/>
                      <a:pt x="143" y="383"/>
                      <a:pt x="144" y="383"/>
                    </a:cubicBezTo>
                    <a:cubicBezTo>
                      <a:pt x="156" y="381"/>
                      <a:pt x="166" y="374"/>
                      <a:pt x="170" y="363"/>
                    </a:cubicBezTo>
                    <a:cubicBezTo>
                      <a:pt x="171" y="361"/>
                      <a:pt x="255" y="171"/>
                      <a:pt x="425" y="61"/>
                    </a:cubicBezTo>
                    <a:cubicBezTo>
                      <a:pt x="441" y="51"/>
                      <a:pt x="445" y="30"/>
                      <a:pt x="435" y="15"/>
                    </a:cubicBezTo>
                    <a:cubicBezTo>
                      <a:pt x="429" y="5"/>
                      <a:pt x="418" y="0"/>
                      <a:pt x="407" y="0"/>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Freeform 241"/>
              <p:cNvSpPr/>
              <p:nvPr/>
            </p:nvSpPr>
            <p:spPr bwMode="auto">
              <a:xfrm>
                <a:off x="10393509" y="4067518"/>
                <a:ext cx="490538" cy="490273"/>
              </a:xfrm>
              <a:custGeom>
                <a:avLst/>
                <a:gdLst>
                  <a:gd name="T0" fmla="*/ 400 w 467"/>
                  <a:gd name="T1" fmla="*/ 172 h 466"/>
                  <a:gd name="T2" fmla="*/ 400 w 467"/>
                  <a:gd name="T3" fmla="*/ 400 h 466"/>
                  <a:gd name="T4" fmla="*/ 67 w 467"/>
                  <a:gd name="T5" fmla="*/ 400 h 466"/>
                  <a:gd name="T6" fmla="*/ 67 w 467"/>
                  <a:gd name="T7" fmla="*/ 66 h 466"/>
                  <a:gd name="T8" fmla="*/ 315 w 467"/>
                  <a:gd name="T9" fmla="*/ 66 h 466"/>
                  <a:gd name="T10" fmla="*/ 379 w 467"/>
                  <a:gd name="T11" fmla="*/ 0 h 466"/>
                  <a:gd name="T12" fmla="*/ 67 w 467"/>
                  <a:gd name="T13" fmla="*/ 0 h 466"/>
                  <a:gd name="T14" fmla="*/ 0 w 467"/>
                  <a:gd name="T15" fmla="*/ 66 h 466"/>
                  <a:gd name="T16" fmla="*/ 0 w 467"/>
                  <a:gd name="T17" fmla="*/ 400 h 466"/>
                  <a:gd name="T18" fmla="*/ 67 w 467"/>
                  <a:gd name="T19" fmla="*/ 466 h 466"/>
                  <a:gd name="T20" fmla="*/ 400 w 467"/>
                  <a:gd name="T21" fmla="*/ 466 h 466"/>
                  <a:gd name="T22" fmla="*/ 467 w 467"/>
                  <a:gd name="T23" fmla="*/ 400 h 466"/>
                  <a:gd name="T24" fmla="*/ 467 w 467"/>
                  <a:gd name="T25" fmla="*/ 100 h 466"/>
                  <a:gd name="T26" fmla="*/ 400 w 467"/>
                  <a:gd name="T27" fmla="*/ 1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7" h="466">
                    <a:moveTo>
                      <a:pt x="400" y="172"/>
                    </a:moveTo>
                    <a:lnTo>
                      <a:pt x="400" y="400"/>
                    </a:lnTo>
                    <a:lnTo>
                      <a:pt x="67" y="400"/>
                    </a:lnTo>
                    <a:lnTo>
                      <a:pt x="67" y="66"/>
                    </a:lnTo>
                    <a:lnTo>
                      <a:pt x="315" y="66"/>
                    </a:lnTo>
                    <a:cubicBezTo>
                      <a:pt x="334" y="44"/>
                      <a:pt x="355" y="22"/>
                      <a:pt x="379" y="0"/>
                    </a:cubicBezTo>
                    <a:lnTo>
                      <a:pt x="67" y="0"/>
                    </a:lnTo>
                    <a:cubicBezTo>
                      <a:pt x="30" y="0"/>
                      <a:pt x="0" y="30"/>
                      <a:pt x="0" y="66"/>
                    </a:cubicBezTo>
                    <a:lnTo>
                      <a:pt x="0" y="400"/>
                    </a:lnTo>
                    <a:cubicBezTo>
                      <a:pt x="0" y="436"/>
                      <a:pt x="30" y="466"/>
                      <a:pt x="67" y="466"/>
                    </a:cubicBezTo>
                    <a:lnTo>
                      <a:pt x="400" y="466"/>
                    </a:lnTo>
                    <a:cubicBezTo>
                      <a:pt x="437" y="466"/>
                      <a:pt x="467" y="436"/>
                      <a:pt x="467" y="400"/>
                    </a:cubicBezTo>
                    <a:lnTo>
                      <a:pt x="467" y="100"/>
                    </a:lnTo>
                    <a:cubicBezTo>
                      <a:pt x="442" y="124"/>
                      <a:pt x="419" y="148"/>
                      <a:pt x="400" y="172"/>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3" name="文本框 22"/>
            <p:cNvSpPr txBox="1"/>
            <p:nvPr/>
          </p:nvSpPr>
          <p:spPr bwMode="auto">
            <a:xfrm>
              <a:off x="10548339" y="3673229"/>
              <a:ext cx="934507" cy="553998"/>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800" b="1" dirty="0" smtClean="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rPr>
                <a:t>第一范式符合</a:t>
              </a:r>
              <a:endParaRPr kumimoji="1" lang="zh-CN" altLang="en-US" sz="1800" b="1" dirty="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ircle(in)">
                                      <p:cBhvr>
                                        <p:cTn id="11" dur="2000"/>
                                        <p:tgtEl>
                                          <p:spTgt spid="12"/>
                                        </p:tgtEl>
                                      </p:cBhvr>
                                    </p:animEffect>
                                  </p:childTnLst>
                                </p:cTn>
                              </p:par>
                              <p:par>
                                <p:cTn id="12" presetID="6" presetClass="entr" presetSubtype="16"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circle(in)">
                                      <p:cBhvr>
                                        <p:cTn id="14" dur="2000"/>
                                        <p:tgtEl>
                                          <p:spTgt spid="13"/>
                                        </p:tgtEl>
                                      </p:cBhvr>
                                    </p:animEffect>
                                  </p:childTnLst>
                                </p:cTn>
                              </p:par>
                            </p:childTnLst>
                          </p:cTn>
                        </p:par>
                        <p:par>
                          <p:cTn id="15" fill="hold">
                            <p:stCondLst>
                              <p:cond delay="4000"/>
                            </p:stCondLst>
                            <p:childTnLst>
                              <p:par>
                                <p:cTn id="16" presetID="53" presetClass="entr" presetSubtype="16" fill="hold" grpId="0" nodeType="afterEffect">
                                  <p:stCondLst>
                                    <p:cond delay="90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100" fill="hold"/>
                                        <p:tgtEl>
                                          <p:spTgt spid="16"/>
                                        </p:tgtEl>
                                        <p:attrNameLst>
                                          <p:attrName>ppt_w</p:attrName>
                                        </p:attrNameLst>
                                      </p:cBhvr>
                                      <p:tavLst>
                                        <p:tav tm="0">
                                          <p:val>
                                            <p:fltVal val="0"/>
                                          </p:val>
                                        </p:tav>
                                        <p:tav tm="100000">
                                          <p:val>
                                            <p:strVal val="#ppt_w"/>
                                          </p:val>
                                        </p:tav>
                                      </p:tavLst>
                                    </p:anim>
                                    <p:anim calcmode="lin" valueType="num">
                                      <p:cBhvr>
                                        <p:cTn id="19" dur="1100" fill="hold"/>
                                        <p:tgtEl>
                                          <p:spTgt spid="16"/>
                                        </p:tgtEl>
                                        <p:attrNameLst>
                                          <p:attrName>ppt_h</p:attrName>
                                        </p:attrNameLst>
                                      </p:cBhvr>
                                      <p:tavLst>
                                        <p:tav tm="0">
                                          <p:val>
                                            <p:fltVal val="0"/>
                                          </p:val>
                                        </p:tav>
                                        <p:tav tm="100000">
                                          <p:val>
                                            <p:strVal val="#ppt_h"/>
                                          </p:val>
                                        </p:tav>
                                      </p:tavLst>
                                    </p:anim>
                                    <p:animEffect transition="in" filter="fade">
                                      <p:cBhvr>
                                        <p:cTn id="20" dur="11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2000"/>
                                        <p:tgtEl>
                                          <p:spTgt spid="21"/>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1100" fill="hold"/>
                                        <p:tgtEl>
                                          <p:spTgt spid="3"/>
                                        </p:tgtEl>
                                        <p:attrNameLst>
                                          <p:attrName>ppt_w</p:attrName>
                                        </p:attrNameLst>
                                      </p:cBhvr>
                                      <p:tavLst>
                                        <p:tav tm="0">
                                          <p:val>
                                            <p:fltVal val="0"/>
                                          </p:val>
                                        </p:tav>
                                        <p:tav tm="100000">
                                          <p:val>
                                            <p:strVal val="#ppt_w"/>
                                          </p:val>
                                        </p:tav>
                                      </p:tavLst>
                                    </p:anim>
                                    <p:anim calcmode="lin" valueType="num">
                                      <p:cBhvr>
                                        <p:cTn id="30" dur="1100" fill="hold"/>
                                        <p:tgtEl>
                                          <p:spTgt spid="3"/>
                                        </p:tgtEl>
                                        <p:attrNameLst>
                                          <p:attrName>ppt_h</p:attrName>
                                        </p:attrNameLst>
                                      </p:cBhvr>
                                      <p:tavLst>
                                        <p:tav tm="0">
                                          <p:val>
                                            <p:fltVal val="0"/>
                                          </p:val>
                                        </p:tav>
                                        <p:tav tm="100000">
                                          <p:val>
                                            <p:strVal val="#ppt_h"/>
                                          </p:val>
                                        </p:tav>
                                      </p:tavLst>
                                    </p:anim>
                                    <p:animEffect transition="in" filter="fade">
                                      <p:cBhvr>
                                        <p:cTn id="31" dur="1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数据库设计概述</a:t>
            </a:r>
            <a:endParaRPr lang="en-US" altLang="zh-CN" b="1"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需求分析</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概念设计</a:t>
            </a:r>
            <a:endPar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逻辑设计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物理设计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a:t>
            </a:r>
            <a:r>
              <a:rPr lang="zh-CN" altLang="en-US"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案例</a:t>
            </a:r>
            <a:endPar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“原子性”的程度</a:t>
            </a:r>
            <a:endParaRPr lang="zh-CN" altLang="en-US" dirty="0">
              <a:sym typeface="Huawei Sans" panose="020C0503030203020204" pitchFamily="34" charset="0"/>
            </a:endParaRPr>
          </a:p>
        </p:txBody>
      </p:sp>
      <p:sp>
        <p:nvSpPr>
          <p:cNvPr id="17" name="文本占位符 2"/>
          <p:cNvSpPr>
            <a:spLocks noGrp="1"/>
          </p:cNvSpPr>
          <p:nvPr>
            <p:ph type="body" sz="quarter" idx="10"/>
          </p:nvPr>
        </p:nvSpPr>
        <p:spPr/>
        <p:txBody>
          <a:bodyPr/>
          <a:lstStyle/>
          <a:p>
            <a:r>
              <a:rPr lang="zh-CN" altLang="en-US" dirty="0" smtClean="0">
                <a:sym typeface="Huawei Sans" panose="020C0503030203020204" pitchFamily="34" charset="0"/>
              </a:rPr>
              <a:t>原子性概念在实际应用中容易出现歧义。</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不可再分的程度如何确定边界。</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具有编码规则的代码实际上都是复合型代码，从规则上讲都是可分的。</a:t>
            </a:r>
            <a:endParaRPr lang="en-US" altLang="zh-CN" dirty="0" smtClean="0">
              <a:sym typeface="Huawei Sans" panose="020C0503030203020204" pitchFamily="34" charset="0"/>
            </a:endParaRPr>
          </a:p>
          <a:p>
            <a:pPr lvl="2"/>
            <a:r>
              <a:rPr lang="zh-CN" altLang="en-US" dirty="0" smtClean="0">
                <a:sym typeface="Huawei Sans" panose="020C0503030203020204" pitchFamily="34" charset="0"/>
              </a:rPr>
              <a:t>比如身份证号码、手机号码，都是可以进一步拆分出更细粒度的数据。</a:t>
            </a:r>
            <a:endParaRPr lang="en-US" altLang="zh-CN" dirty="0" smtClean="0">
              <a:sym typeface="Huawei Sans" panose="020C0503030203020204" pitchFamily="34" charset="0"/>
            </a:endParaRPr>
          </a:p>
          <a:p>
            <a:r>
              <a:rPr lang="zh-CN" altLang="en-US" dirty="0" smtClean="0">
                <a:sym typeface="Huawei Sans" panose="020C0503030203020204" pitchFamily="34" charset="0"/>
              </a:rPr>
              <a:t>从值域的角度来理解。</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身份证号码的值域：只要符合身份证编码规则的就是合法的身份证，就是原子性的数据。</a:t>
            </a:r>
            <a:endParaRPr lang="en-US" altLang="zh-CN"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第二范式</a:t>
            </a:r>
            <a:r>
              <a:rPr lang="en-US" altLang="zh-CN" dirty="0" smtClean="0">
                <a:sym typeface="Huawei Sans" panose="020C0503030203020204" pitchFamily="34" charset="0"/>
              </a:rPr>
              <a:t> (2NF)</a:t>
            </a:r>
            <a:r>
              <a:rPr lang="en-US" altLang="zh-CN" dirty="0">
                <a:sym typeface="Huawei Sans" panose="020C0503030203020204" pitchFamily="34" charset="0"/>
              </a:rPr>
              <a:t> </a:t>
            </a:r>
            <a:r>
              <a:rPr lang="en-US" altLang="zh-CN" dirty="0" smtClean="0">
                <a:sym typeface="Huawei Sans" panose="020C0503030203020204" pitchFamily="34" charset="0"/>
              </a:rPr>
              <a:t>(1)</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8964135" cy="1759928"/>
          </a:xfrm>
        </p:spPr>
        <p:txBody>
          <a:bodyPr>
            <a:normAutofit/>
          </a:bodyPr>
          <a:lstStyle/>
          <a:p>
            <a:r>
              <a:rPr lang="zh-CN" altLang="en-US" sz="2100" dirty="0" smtClean="0">
                <a:sym typeface="Huawei Sans" panose="020C0503030203020204" pitchFamily="34" charset="0"/>
              </a:rPr>
              <a:t>第二范式的两个必要条件：</a:t>
            </a:r>
            <a:endParaRPr lang="en-US" altLang="zh-CN" sz="2100" dirty="0">
              <a:sym typeface="Huawei Sans" panose="020C0503030203020204" pitchFamily="34" charset="0"/>
            </a:endParaRPr>
          </a:p>
          <a:p>
            <a:pPr lvl="1"/>
            <a:r>
              <a:rPr lang="zh-CN" altLang="en-US" sz="1900" dirty="0" smtClean="0">
                <a:sym typeface="Huawei Sans" panose="020C0503030203020204" pitchFamily="34" charset="0"/>
              </a:rPr>
              <a:t>首先要满足第一范式。</a:t>
            </a:r>
            <a:endParaRPr lang="en-US" altLang="zh-CN" sz="1900" dirty="0">
              <a:sym typeface="Huawei Sans" panose="020C0503030203020204" pitchFamily="34" charset="0"/>
            </a:endParaRPr>
          </a:p>
          <a:p>
            <a:pPr lvl="1"/>
            <a:r>
              <a:rPr lang="zh-CN" altLang="en-US" sz="1900" dirty="0" smtClean="0">
                <a:sym typeface="Huawei Sans" panose="020C0503030203020204" pitchFamily="34" charset="0"/>
              </a:rPr>
              <a:t>每一个非主属性都完全函数依赖于任何一个主键。</a:t>
            </a:r>
            <a:endParaRPr lang="en-US" altLang="zh-CN" sz="1900" dirty="0" smtClean="0">
              <a:sym typeface="Huawei Sans" panose="020C0503030203020204" pitchFamily="34" charset="0"/>
            </a:endParaRPr>
          </a:p>
        </p:txBody>
      </p:sp>
      <p:graphicFrame>
        <p:nvGraphicFramePr>
          <p:cNvPr id="4" name="表格 3"/>
          <p:cNvGraphicFramePr>
            <a:graphicFrameLocks noGrp="1"/>
          </p:cNvGraphicFramePr>
          <p:nvPr/>
        </p:nvGraphicFramePr>
        <p:xfrm>
          <a:off x="1493937" y="3247184"/>
          <a:ext cx="6834313" cy="2595880"/>
        </p:xfrm>
        <a:graphic>
          <a:graphicData uri="http://schemas.openxmlformats.org/drawingml/2006/table">
            <a:tbl>
              <a:tblPr firstRow="1" bandRow="1"/>
              <a:tblGrid>
                <a:gridCol w="1901763"/>
                <a:gridCol w="1728192"/>
                <a:gridCol w="1620180"/>
                <a:gridCol w="1584178"/>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零件编号</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订单日期</a:t>
                      </a:r>
                      <a:endPar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所需零件数量</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gridSpan="2">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hMerge="1">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FK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FK</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2010-08-01</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5678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2010-08-01</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2010-11-15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7890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2010-09-30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5" name="文本框 4"/>
          <p:cNvSpPr txBox="1"/>
          <p:nvPr/>
        </p:nvSpPr>
        <p:spPr bwMode="auto">
          <a:xfrm>
            <a:off x="1493935" y="2925416"/>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订单零件表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框 5"/>
          <p:cNvSpPr txBox="1"/>
          <p:nvPr/>
        </p:nvSpPr>
        <p:spPr bwMode="auto">
          <a:xfrm>
            <a:off x="8379187" y="2689956"/>
            <a:ext cx="1609592" cy="369332"/>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订单日期只依赖于订单编号，和零件编号无关</a:t>
            </a:r>
            <a:endParaRPr kumimoji="1"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 name="肘形连接符 9"/>
          <p:cNvCxnSpPr/>
          <p:nvPr/>
        </p:nvCxnSpPr>
        <p:spPr bwMode="auto">
          <a:xfrm rot="10800000" flipV="1">
            <a:off x="5951985" y="2874622"/>
            <a:ext cx="2427203" cy="0"/>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接箭头连接符 11"/>
          <p:cNvCxnSpPr/>
          <p:nvPr/>
        </p:nvCxnSpPr>
        <p:spPr bwMode="auto">
          <a:xfrm>
            <a:off x="5951984" y="2875564"/>
            <a:ext cx="1" cy="4094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Close"/>
          <p:cNvSpPr>
            <a:spLocks noChangeAspect="1" noEditPoints="1"/>
          </p:cNvSpPr>
          <p:nvPr>
            <p:custDataLst>
              <p:tags r:id="rId1"/>
            </p:custDataLst>
          </p:nvPr>
        </p:nvSpPr>
        <p:spPr bwMode="auto">
          <a:xfrm rot="19824354">
            <a:off x="8019146" y="3568865"/>
            <a:ext cx="720080" cy="1133680"/>
          </a:xfrm>
          <a:custGeom>
            <a:avLst/>
            <a:gdLst>
              <a:gd name="T0" fmla="*/ 644 w 644"/>
              <a:gd name="T1" fmla="*/ 984 h 1013"/>
              <a:gd name="T2" fmla="*/ 615 w 644"/>
              <a:gd name="T3" fmla="*/ 1013 h 1013"/>
              <a:gd name="T4" fmla="*/ 29 w 644"/>
              <a:gd name="T5" fmla="*/ 1013 h 1013"/>
              <a:gd name="T6" fmla="*/ 0 w 644"/>
              <a:gd name="T7" fmla="*/ 984 h 1013"/>
              <a:gd name="T8" fmla="*/ 0 w 644"/>
              <a:gd name="T9" fmla="*/ 29 h 1013"/>
              <a:gd name="T10" fmla="*/ 29 w 644"/>
              <a:gd name="T11" fmla="*/ 0 h 1013"/>
              <a:gd name="T12" fmla="*/ 615 w 644"/>
              <a:gd name="T13" fmla="*/ 0 h 1013"/>
              <a:gd name="T14" fmla="*/ 644 w 644"/>
              <a:gd name="T15" fmla="*/ 29 h 1013"/>
              <a:gd name="T16" fmla="*/ 644 w 644"/>
              <a:gd name="T17" fmla="*/ 984 h 1013"/>
              <a:gd name="T18" fmla="*/ 598 w 644"/>
              <a:gd name="T19" fmla="*/ 75 h 1013"/>
              <a:gd name="T20" fmla="*/ 569 w 644"/>
              <a:gd name="T21" fmla="*/ 46 h 1013"/>
              <a:gd name="T22" fmla="*/ 75 w 644"/>
              <a:gd name="T23" fmla="*/ 46 h 1013"/>
              <a:gd name="T24" fmla="*/ 46 w 644"/>
              <a:gd name="T25" fmla="*/ 75 h 1013"/>
              <a:gd name="T26" fmla="*/ 46 w 644"/>
              <a:gd name="T27" fmla="*/ 938 h 1013"/>
              <a:gd name="T28" fmla="*/ 75 w 644"/>
              <a:gd name="T29" fmla="*/ 967 h 1013"/>
              <a:gd name="T30" fmla="*/ 569 w 644"/>
              <a:gd name="T31" fmla="*/ 967 h 1013"/>
              <a:gd name="T32" fmla="*/ 598 w 644"/>
              <a:gd name="T33" fmla="*/ 938 h 1013"/>
              <a:gd name="T34" fmla="*/ 598 w 644"/>
              <a:gd name="T35" fmla="*/ 75 h 1013"/>
              <a:gd name="T36" fmla="*/ 515 w 644"/>
              <a:gd name="T37" fmla="*/ 682 h 1013"/>
              <a:gd name="T38" fmla="*/ 360 w 644"/>
              <a:gd name="T39" fmla="*/ 502 h 1013"/>
              <a:gd name="T40" fmla="*/ 467 w 644"/>
              <a:gd name="T41" fmla="*/ 289 h 1013"/>
              <a:gd name="T42" fmla="*/ 453 w 644"/>
              <a:gd name="T43" fmla="*/ 246 h 1013"/>
              <a:gd name="T44" fmla="*/ 410 w 644"/>
              <a:gd name="T45" fmla="*/ 261 h 1013"/>
              <a:gd name="T46" fmla="*/ 315 w 644"/>
              <a:gd name="T47" fmla="*/ 449 h 1013"/>
              <a:gd name="T48" fmla="*/ 177 w 644"/>
              <a:gd name="T49" fmla="*/ 289 h 1013"/>
              <a:gd name="T50" fmla="*/ 132 w 644"/>
              <a:gd name="T51" fmla="*/ 285 h 1013"/>
              <a:gd name="T52" fmla="*/ 129 w 644"/>
              <a:gd name="T53" fmla="*/ 330 h 1013"/>
              <a:gd name="T54" fmla="*/ 284 w 644"/>
              <a:gd name="T55" fmla="*/ 511 h 1013"/>
              <a:gd name="T56" fmla="*/ 177 w 644"/>
              <a:gd name="T57" fmla="*/ 723 h 1013"/>
              <a:gd name="T58" fmla="*/ 191 w 644"/>
              <a:gd name="T59" fmla="*/ 766 h 1013"/>
              <a:gd name="T60" fmla="*/ 205 w 644"/>
              <a:gd name="T61" fmla="*/ 770 h 1013"/>
              <a:gd name="T62" fmla="*/ 234 w 644"/>
              <a:gd name="T63" fmla="*/ 752 h 1013"/>
              <a:gd name="T64" fmla="*/ 329 w 644"/>
              <a:gd name="T65" fmla="*/ 563 h 1013"/>
              <a:gd name="T66" fmla="*/ 466 w 644"/>
              <a:gd name="T67" fmla="*/ 724 h 1013"/>
              <a:gd name="T68" fmla="*/ 490 w 644"/>
              <a:gd name="T69" fmla="*/ 735 h 1013"/>
              <a:gd name="T70" fmla="*/ 511 w 644"/>
              <a:gd name="T71" fmla="*/ 727 h 1013"/>
              <a:gd name="T72" fmla="*/ 515 w 644"/>
              <a:gd name="T73" fmla="*/ 68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4" h="1013">
                <a:moveTo>
                  <a:pt x="644" y="984"/>
                </a:moveTo>
                <a:cubicBezTo>
                  <a:pt x="644" y="999"/>
                  <a:pt x="631" y="1013"/>
                  <a:pt x="615" y="1013"/>
                </a:cubicBezTo>
                <a:lnTo>
                  <a:pt x="29" y="1013"/>
                </a:lnTo>
                <a:cubicBezTo>
                  <a:pt x="13" y="1013"/>
                  <a:pt x="0" y="999"/>
                  <a:pt x="0" y="984"/>
                </a:cubicBezTo>
                <a:lnTo>
                  <a:pt x="0" y="29"/>
                </a:lnTo>
                <a:cubicBezTo>
                  <a:pt x="0" y="13"/>
                  <a:pt x="13" y="0"/>
                  <a:pt x="29" y="0"/>
                </a:cubicBezTo>
                <a:lnTo>
                  <a:pt x="615" y="0"/>
                </a:lnTo>
                <a:cubicBezTo>
                  <a:pt x="631" y="0"/>
                  <a:pt x="644" y="13"/>
                  <a:pt x="644" y="29"/>
                </a:cubicBezTo>
                <a:lnTo>
                  <a:pt x="644" y="984"/>
                </a:lnTo>
                <a:close/>
                <a:moveTo>
                  <a:pt x="598" y="75"/>
                </a:moveTo>
                <a:cubicBezTo>
                  <a:pt x="598" y="59"/>
                  <a:pt x="585" y="46"/>
                  <a:pt x="569" y="46"/>
                </a:cubicBezTo>
                <a:lnTo>
                  <a:pt x="75" y="46"/>
                </a:lnTo>
                <a:cubicBezTo>
                  <a:pt x="59" y="46"/>
                  <a:pt x="46" y="59"/>
                  <a:pt x="46" y="75"/>
                </a:cubicBezTo>
                <a:lnTo>
                  <a:pt x="46" y="938"/>
                </a:lnTo>
                <a:cubicBezTo>
                  <a:pt x="46" y="953"/>
                  <a:pt x="59" y="967"/>
                  <a:pt x="75" y="967"/>
                </a:cubicBezTo>
                <a:lnTo>
                  <a:pt x="569" y="967"/>
                </a:lnTo>
                <a:cubicBezTo>
                  <a:pt x="585" y="967"/>
                  <a:pt x="598" y="953"/>
                  <a:pt x="598" y="938"/>
                </a:cubicBezTo>
                <a:lnTo>
                  <a:pt x="598" y="75"/>
                </a:lnTo>
                <a:close/>
                <a:moveTo>
                  <a:pt x="515" y="682"/>
                </a:moveTo>
                <a:lnTo>
                  <a:pt x="360" y="502"/>
                </a:lnTo>
                <a:lnTo>
                  <a:pt x="467" y="289"/>
                </a:lnTo>
                <a:cubicBezTo>
                  <a:pt x="475" y="274"/>
                  <a:pt x="469" y="254"/>
                  <a:pt x="453" y="246"/>
                </a:cubicBezTo>
                <a:cubicBezTo>
                  <a:pt x="437" y="239"/>
                  <a:pt x="418" y="245"/>
                  <a:pt x="410" y="261"/>
                </a:cubicBezTo>
                <a:lnTo>
                  <a:pt x="315" y="449"/>
                </a:lnTo>
                <a:lnTo>
                  <a:pt x="177" y="289"/>
                </a:lnTo>
                <a:cubicBezTo>
                  <a:pt x="166" y="275"/>
                  <a:pt x="146" y="274"/>
                  <a:pt x="132" y="285"/>
                </a:cubicBezTo>
                <a:cubicBezTo>
                  <a:pt x="119" y="297"/>
                  <a:pt x="117" y="317"/>
                  <a:pt x="129" y="330"/>
                </a:cubicBezTo>
                <a:lnTo>
                  <a:pt x="284" y="511"/>
                </a:lnTo>
                <a:lnTo>
                  <a:pt x="177" y="723"/>
                </a:lnTo>
                <a:cubicBezTo>
                  <a:pt x="169" y="739"/>
                  <a:pt x="175" y="758"/>
                  <a:pt x="191" y="766"/>
                </a:cubicBezTo>
                <a:cubicBezTo>
                  <a:pt x="195" y="768"/>
                  <a:pt x="200" y="770"/>
                  <a:pt x="205" y="770"/>
                </a:cubicBezTo>
                <a:cubicBezTo>
                  <a:pt x="217" y="770"/>
                  <a:pt x="228" y="763"/>
                  <a:pt x="234" y="752"/>
                </a:cubicBezTo>
                <a:lnTo>
                  <a:pt x="329" y="563"/>
                </a:lnTo>
                <a:lnTo>
                  <a:pt x="466" y="724"/>
                </a:lnTo>
                <a:cubicBezTo>
                  <a:pt x="473" y="731"/>
                  <a:pt x="481" y="735"/>
                  <a:pt x="490" y="735"/>
                </a:cubicBezTo>
                <a:cubicBezTo>
                  <a:pt x="498" y="735"/>
                  <a:pt x="505" y="732"/>
                  <a:pt x="511" y="727"/>
                </a:cubicBezTo>
                <a:cubicBezTo>
                  <a:pt x="525" y="716"/>
                  <a:pt x="526" y="696"/>
                  <a:pt x="515" y="682"/>
                </a:cubicBezTo>
                <a:close/>
              </a:path>
            </a:pathLst>
          </a:custGeom>
          <a:solidFill>
            <a:srgbClr val="C00000"/>
          </a:solidFill>
          <a:ln w="0">
            <a:solidFill>
              <a:srgbClr val="C00000"/>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cTn>
                              </p:par>
                              <p:par>
                                <p:cTn id="12" presetID="6" presetClass="entr" presetSubtype="16"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childTnLst>
                          </p:cTn>
                        </p:par>
                        <p:par>
                          <p:cTn id="15" fill="hold">
                            <p:stCondLst>
                              <p:cond delay="4000"/>
                            </p:stCondLst>
                            <p:childTnLst>
                              <p:par>
                                <p:cTn id="16" presetID="53" presetClass="entr" presetSubtype="16" fill="hold" grpId="0" nodeType="afterEffect">
                                  <p:stCondLst>
                                    <p:cond delay="90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100" fill="hold"/>
                                        <p:tgtEl>
                                          <p:spTgt spid="18"/>
                                        </p:tgtEl>
                                        <p:attrNameLst>
                                          <p:attrName>ppt_w</p:attrName>
                                        </p:attrNameLst>
                                      </p:cBhvr>
                                      <p:tavLst>
                                        <p:tav tm="0">
                                          <p:val>
                                            <p:fltVal val="0"/>
                                          </p:val>
                                        </p:tav>
                                        <p:tav tm="100000">
                                          <p:val>
                                            <p:strVal val="#ppt_w"/>
                                          </p:val>
                                        </p:tav>
                                      </p:tavLst>
                                    </p:anim>
                                    <p:anim calcmode="lin" valueType="num">
                                      <p:cBhvr>
                                        <p:cTn id="19" dur="1100" fill="hold"/>
                                        <p:tgtEl>
                                          <p:spTgt spid="18"/>
                                        </p:tgtEl>
                                        <p:attrNameLst>
                                          <p:attrName>ppt_h</p:attrName>
                                        </p:attrNameLst>
                                      </p:cBhvr>
                                      <p:tavLst>
                                        <p:tav tm="0">
                                          <p:val>
                                            <p:fltVal val="0"/>
                                          </p:val>
                                        </p:tav>
                                        <p:tav tm="100000">
                                          <p:val>
                                            <p:strVal val="#ppt_h"/>
                                          </p:val>
                                        </p:tav>
                                      </p:tavLst>
                                    </p:anim>
                                    <p:animEffect transition="in" filter="fade">
                                      <p:cBhvr>
                                        <p:cTn id="20" dur="11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第二范式</a:t>
            </a:r>
            <a:r>
              <a:rPr lang="en-US" altLang="zh-CN" dirty="0" smtClean="0">
                <a:sym typeface="Huawei Sans" panose="020C0503030203020204" pitchFamily="34" charset="0"/>
              </a:rPr>
              <a:t> (2NF)</a:t>
            </a:r>
            <a:r>
              <a:rPr lang="en-US" altLang="zh-CN" dirty="0">
                <a:sym typeface="Huawei Sans" panose="020C0503030203020204" pitchFamily="34" charset="0"/>
              </a:rPr>
              <a:t> </a:t>
            </a:r>
            <a:r>
              <a:rPr lang="en-US" altLang="zh-CN" dirty="0" smtClean="0">
                <a:sym typeface="Huawei Sans" panose="020C0503030203020204" pitchFamily="34" charset="0"/>
              </a:rPr>
              <a:t>(2)</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7"/>
            <a:ext cx="8964135" cy="683345"/>
          </a:xfrm>
        </p:spPr>
        <p:txBody>
          <a:bodyPr>
            <a:normAutofit/>
          </a:bodyPr>
          <a:lstStyle/>
          <a:p>
            <a:r>
              <a:rPr lang="zh-CN" altLang="en-US" sz="2100" dirty="0" smtClean="0">
                <a:sym typeface="Huawei Sans" panose="020C0503030203020204" pitchFamily="34" charset="0"/>
              </a:rPr>
              <a:t>修改办法：</a:t>
            </a:r>
            <a:endParaRPr lang="en-US" altLang="zh-CN" sz="2100" dirty="0">
              <a:sym typeface="Huawei Sans" panose="020C0503030203020204" pitchFamily="34" charset="0"/>
            </a:endParaRPr>
          </a:p>
          <a:p>
            <a:pPr marL="0" indent="0">
              <a:buNone/>
            </a:pPr>
            <a:endParaRPr lang="en-US" altLang="zh-CN" sz="2100" dirty="0">
              <a:sym typeface="Huawei Sans" panose="020C0503030203020204" pitchFamily="34" charset="0"/>
            </a:endParaRPr>
          </a:p>
          <a:p>
            <a:pPr lvl="1"/>
            <a:endParaRPr lang="en-US" altLang="zh-CN" sz="1900" dirty="0">
              <a:sym typeface="Huawei Sans" panose="020C0503030203020204" pitchFamily="34" charset="0"/>
            </a:endParaRPr>
          </a:p>
          <a:p>
            <a:pPr lvl="1"/>
            <a:endParaRPr lang="en-US" altLang="zh-CN" sz="1900" dirty="0" smtClean="0">
              <a:sym typeface="Huawei Sans" panose="020C0503030203020204" pitchFamily="34" charset="0"/>
            </a:endParaRPr>
          </a:p>
        </p:txBody>
      </p:sp>
      <p:graphicFrame>
        <p:nvGraphicFramePr>
          <p:cNvPr id="4" name="表格 3"/>
          <p:cNvGraphicFramePr>
            <a:graphicFrameLocks noGrp="1"/>
          </p:cNvGraphicFramePr>
          <p:nvPr/>
        </p:nvGraphicFramePr>
        <p:xfrm>
          <a:off x="931744" y="2501625"/>
          <a:ext cx="5214133" cy="2595880"/>
        </p:xfrm>
        <a:graphic>
          <a:graphicData uri="http://schemas.openxmlformats.org/drawingml/2006/table">
            <a:tbl>
              <a:tblPr firstRow="1" bandRow="1"/>
              <a:tblGrid>
                <a:gridCol w="1901763"/>
                <a:gridCol w="1728192"/>
                <a:gridCol w="1584178"/>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零件编号</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所需零件数量</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gridSpan="2">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hMerge="1">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FK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FK</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5678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7890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5" name="文本框 4"/>
          <p:cNvSpPr txBox="1"/>
          <p:nvPr/>
        </p:nvSpPr>
        <p:spPr bwMode="auto">
          <a:xfrm>
            <a:off x="931742" y="2179857"/>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订单零件表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11" name="表格 10"/>
          <p:cNvGraphicFramePr>
            <a:graphicFrameLocks noGrp="1"/>
          </p:cNvGraphicFramePr>
          <p:nvPr/>
        </p:nvGraphicFramePr>
        <p:xfrm>
          <a:off x="6917730" y="2492896"/>
          <a:ext cx="3521943" cy="1854200"/>
        </p:xfrm>
        <a:graphic>
          <a:graphicData uri="http://schemas.openxmlformats.org/drawingml/2006/table">
            <a:tbl>
              <a:tblPr firstRow="1" bandRow="1"/>
              <a:tblGrid>
                <a:gridCol w="1901763"/>
                <a:gridCol w="1620180"/>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订单日期</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2010-08-01</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2010-11-15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2010-09-30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pSp>
        <p:nvGrpSpPr>
          <p:cNvPr id="8" name="组合 7"/>
          <p:cNvGrpSpPr/>
          <p:nvPr/>
        </p:nvGrpSpPr>
        <p:grpSpPr>
          <a:xfrm>
            <a:off x="9061738" y="1847023"/>
            <a:ext cx="1540127" cy="553998"/>
            <a:chOff x="9575399" y="2705856"/>
            <a:chExt cx="1540127" cy="553998"/>
          </a:xfrm>
        </p:grpSpPr>
        <p:grpSp>
          <p:nvGrpSpPr>
            <p:cNvPr id="13" name="组合 12"/>
            <p:cNvGrpSpPr/>
            <p:nvPr/>
          </p:nvGrpSpPr>
          <p:grpSpPr>
            <a:xfrm>
              <a:off x="9575399" y="2724738"/>
              <a:ext cx="572819" cy="535116"/>
              <a:chOff x="10393509" y="4022675"/>
              <a:chExt cx="572819" cy="535116"/>
            </a:xfrm>
          </p:grpSpPr>
          <p:sp>
            <p:nvSpPr>
              <p:cNvPr id="14" name="Freeform 240"/>
              <p:cNvSpPr/>
              <p:nvPr/>
            </p:nvSpPr>
            <p:spPr bwMode="auto">
              <a:xfrm>
                <a:off x="10498809" y="4022675"/>
                <a:ext cx="467519" cy="402960"/>
              </a:xfrm>
              <a:custGeom>
                <a:avLst/>
                <a:gdLst>
                  <a:gd name="T0" fmla="*/ 407 w 445"/>
                  <a:gd name="T1" fmla="*/ 0 h 383"/>
                  <a:gd name="T2" fmla="*/ 389 w 445"/>
                  <a:gd name="T3" fmla="*/ 5 h 383"/>
                  <a:gd name="T4" fmla="*/ 134 w 445"/>
                  <a:gd name="T5" fmla="*/ 287 h 383"/>
                  <a:gd name="T6" fmla="*/ 64 w 445"/>
                  <a:gd name="T7" fmla="*/ 196 h 383"/>
                  <a:gd name="T8" fmla="*/ 38 w 445"/>
                  <a:gd name="T9" fmla="*/ 183 h 383"/>
                  <a:gd name="T10" fmla="*/ 18 w 445"/>
                  <a:gd name="T11" fmla="*/ 190 h 383"/>
                  <a:gd name="T12" fmla="*/ 11 w 445"/>
                  <a:gd name="T13" fmla="*/ 237 h 383"/>
                  <a:gd name="T14" fmla="*/ 113 w 445"/>
                  <a:gd name="T15" fmla="*/ 370 h 383"/>
                  <a:gd name="T16" fmla="*/ 140 w 445"/>
                  <a:gd name="T17" fmla="*/ 383 h 383"/>
                  <a:gd name="T18" fmla="*/ 144 w 445"/>
                  <a:gd name="T19" fmla="*/ 383 h 383"/>
                  <a:gd name="T20" fmla="*/ 170 w 445"/>
                  <a:gd name="T21" fmla="*/ 363 h 383"/>
                  <a:gd name="T22" fmla="*/ 425 w 445"/>
                  <a:gd name="T23" fmla="*/ 61 h 383"/>
                  <a:gd name="T24" fmla="*/ 435 w 445"/>
                  <a:gd name="T25" fmla="*/ 15 h 383"/>
                  <a:gd name="T26" fmla="*/ 407 w 445"/>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83">
                    <a:moveTo>
                      <a:pt x="407" y="0"/>
                    </a:moveTo>
                    <a:cubicBezTo>
                      <a:pt x="401" y="0"/>
                      <a:pt x="395" y="1"/>
                      <a:pt x="389" y="5"/>
                    </a:cubicBezTo>
                    <a:cubicBezTo>
                      <a:pt x="256" y="91"/>
                      <a:pt x="173" y="218"/>
                      <a:pt x="134" y="287"/>
                    </a:cubicBezTo>
                    <a:lnTo>
                      <a:pt x="64" y="196"/>
                    </a:lnTo>
                    <a:cubicBezTo>
                      <a:pt x="58" y="188"/>
                      <a:pt x="48" y="183"/>
                      <a:pt x="38" y="183"/>
                    </a:cubicBezTo>
                    <a:cubicBezTo>
                      <a:pt x="31" y="183"/>
                      <a:pt x="24" y="185"/>
                      <a:pt x="18" y="190"/>
                    </a:cubicBezTo>
                    <a:cubicBezTo>
                      <a:pt x="3" y="201"/>
                      <a:pt x="0" y="222"/>
                      <a:pt x="11" y="237"/>
                    </a:cubicBezTo>
                    <a:lnTo>
                      <a:pt x="113" y="370"/>
                    </a:lnTo>
                    <a:cubicBezTo>
                      <a:pt x="120" y="378"/>
                      <a:pt x="130" y="383"/>
                      <a:pt x="140" y="383"/>
                    </a:cubicBezTo>
                    <a:cubicBezTo>
                      <a:pt x="141" y="383"/>
                      <a:pt x="143" y="383"/>
                      <a:pt x="144" y="383"/>
                    </a:cubicBezTo>
                    <a:cubicBezTo>
                      <a:pt x="156" y="381"/>
                      <a:pt x="166" y="374"/>
                      <a:pt x="170" y="363"/>
                    </a:cubicBezTo>
                    <a:cubicBezTo>
                      <a:pt x="171" y="361"/>
                      <a:pt x="255" y="171"/>
                      <a:pt x="425" y="61"/>
                    </a:cubicBezTo>
                    <a:cubicBezTo>
                      <a:pt x="441" y="51"/>
                      <a:pt x="445" y="30"/>
                      <a:pt x="435" y="15"/>
                    </a:cubicBezTo>
                    <a:cubicBezTo>
                      <a:pt x="429" y="5"/>
                      <a:pt x="418" y="0"/>
                      <a:pt x="407" y="0"/>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Freeform 241"/>
              <p:cNvSpPr/>
              <p:nvPr/>
            </p:nvSpPr>
            <p:spPr bwMode="auto">
              <a:xfrm>
                <a:off x="10393509" y="4067518"/>
                <a:ext cx="490538" cy="490273"/>
              </a:xfrm>
              <a:custGeom>
                <a:avLst/>
                <a:gdLst>
                  <a:gd name="T0" fmla="*/ 400 w 467"/>
                  <a:gd name="T1" fmla="*/ 172 h 466"/>
                  <a:gd name="T2" fmla="*/ 400 w 467"/>
                  <a:gd name="T3" fmla="*/ 400 h 466"/>
                  <a:gd name="T4" fmla="*/ 67 w 467"/>
                  <a:gd name="T5" fmla="*/ 400 h 466"/>
                  <a:gd name="T6" fmla="*/ 67 w 467"/>
                  <a:gd name="T7" fmla="*/ 66 h 466"/>
                  <a:gd name="T8" fmla="*/ 315 w 467"/>
                  <a:gd name="T9" fmla="*/ 66 h 466"/>
                  <a:gd name="T10" fmla="*/ 379 w 467"/>
                  <a:gd name="T11" fmla="*/ 0 h 466"/>
                  <a:gd name="T12" fmla="*/ 67 w 467"/>
                  <a:gd name="T13" fmla="*/ 0 h 466"/>
                  <a:gd name="T14" fmla="*/ 0 w 467"/>
                  <a:gd name="T15" fmla="*/ 66 h 466"/>
                  <a:gd name="T16" fmla="*/ 0 w 467"/>
                  <a:gd name="T17" fmla="*/ 400 h 466"/>
                  <a:gd name="T18" fmla="*/ 67 w 467"/>
                  <a:gd name="T19" fmla="*/ 466 h 466"/>
                  <a:gd name="T20" fmla="*/ 400 w 467"/>
                  <a:gd name="T21" fmla="*/ 466 h 466"/>
                  <a:gd name="T22" fmla="*/ 467 w 467"/>
                  <a:gd name="T23" fmla="*/ 400 h 466"/>
                  <a:gd name="T24" fmla="*/ 467 w 467"/>
                  <a:gd name="T25" fmla="*/ 100 h 466"/>
                  <a:gd name="T26" fmla="*/ 400 w 467"/>
                  <a:gd name="T27" fmla="*/ 1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7" h="466">
                    <a:moveTo>
                      <a:pt x="400" y="172"/>
                    </a:moveTo>
                    <a:lnTo>
                      <a:pt x="400" y="400"/>
                    </a:lnTo>
                    <a:lnTo>
                      <a:pt x="67" y="400"/>
                    </a:lnTo>
                    <a:lnTo>
                      <a:pt x="67" y="66"/>
                    </a:lnTo>
                    <a:lnTo>
                      <a:pt x="315" y="66"/>
                    </a:lnTo>
                    <a:cubicBezTo>
                      <a:pt x="334" y="44"/>
                      <a:pt x="355" y="22"/>
                      <a:pt x="379" y="0"/>
                    </a:cubicBezTo>
                    <a:lnTo>
                      <a:pt x="67" y="0"/>
                    </a:lnTo>
                    <a:cubicBezTo>
                      <a:pt x="30" y="0"/>
                      <a:pt x="0" y="30"/>
                      <a:pt x="0" y="66"/>
                    </a:cubicBezTo>
                    <a:lnTo>
                      <a:pt x="0" y="400"/>
                    </a:lnTo>
                    <a:cubicBezTo>
                      <a:pt x="0" y="436"/>
                      <a:pt x="30" y="466"/>
                      <a:pt x="67" y="466"/>
                    </a:cubicBezTo>
                    <a:lnTo>
                      <a:pt x="400" y="466"/>
                    </a:lnTo>
                    <a:cubicBezTo>
                      <a:pt x="437" y="466"/>
                      <a:pt x="467" y="436"/>
                      <a:pt x="467" y="400"/>
                    </a:cubicBezTo>
                    <a:lnTo>
                      <a:pt x="467" y="100"/>
                    </a:lnTo>
                    <a:cubicBezTo>
                      <a:pt x="442" y="124"/>
                      <a:pt x="419" y="148"/>
                      <a:pt x="400" y="172"/>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6" name="文本框 15"/>
            <p:cNvSpPr txBox="1"/>
            <p:nvPr/>
          </p:nvSpPr>
          <p:spPr bwMode="auto">
            <a:xfrm>
              <a:off x="10181019" y="2705856"/>
              <a:ext cx="934507" cy="553998"/>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800" b="1" dirty="0" smtClean="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rPr>
                <a:t>第二范式符合</a:t>
              </a:r>
              <a:endParaRPr kumimoji="1" lang="zh-CN" altLang="en-US" sz="1800" b="1" dirty="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 name="组合 6"/>
          <p:cNvGrpSpPr/>
          <p:nvPr/>
        </p:nvGrpSpPr>
        <p:grpSpPr>
          <a:xfrm>
            <a:off x="4676159" y="1828141"/>
            <a:ext cx="1540127" cy="553998"/>
            <a:chOff x="5238352" y="2573700"/>
            <a:chExt cx="1540127" cy="553998"/>
          </a:xfrm>
        </p:grpSpPr>
        <p:grpSp>
          <p:nvGrpSpPr>
            <p:cNvPr id="17" name="组合 16"/>
            <p:cNvGrpSpPr/>
            <p:nvPr/>
          </p:nvGrpSpPr>
          <p:grpSpPr>
            <a:xfrm>
              <a:off x="5238352" y="2592582"/>
              <a:ext cx="572819" cy="535116"/>
              <a:chOff x="10393509" y="4022675"/>
              <a:chExt cx="572819" cy="535116"/>
            </a:xfrm>
          </p:grpSpPr>
          <p:sp>
            <p:nvSpPr>
              <p:cNvPr id="19" name="Freeform 240"/>
              <p:cNvSpPr/>
              <p:nvPr/>
            </p:nvSpPr>
            <p:spPr bwMode="auto">
              <a:xfrm>
                <a:off x="10498809" y="4022675"/>
                <a:ext cx="467519" cy="402960"/>
              </a:xfrm>
              <a:custGeom>
                <a:avLst/>
                <a:gdLst>
                  <a:gd name="T0" fmla="*/ 407 w 445"/>
                  <a:gd name="T1" fmla="*/ 0 h 383"/>
                  <a:gd name="T2" fmla="*/ 389 w 445"/>
                  <a:gd name="T3" fmla="*/ 5 h 383"/>
                  <a:gd name="T4" fmla="*/ 134 w 445"/>
                  <a:gd name="T5" fmla="*/ 287 h 383"/>
                  <a:gd name="T6" fmla="*/ 64 w 445"/>
                  <a:gd name="T7" fmla="*/ 196 h 383"/>
                  <a:gd name="T8" fmla="*/ 38 w 445"/>
                  <a:gd name="T9" fmla="*/ 183 h 383"/>
                  <a:gd name="T10" fmla="*/ 18 w 445"/>
                  <a:gd name="T11" fmla="*/ 190 h 383"/>
                  <a:gd name="T12" fmla="*/ 11 w 445"/>
                  <a:gd name="T13" fmla="*/ 237 h 383"/>
                  <a:gd name="T14" fmla="*/ 113 w 445"/>
                  <a:gd name="T15" fmla="*/ 370 h 383"/>
                  <a:gd name="T16" fmla="*/ 140 w 445"/>
                  <a:gd name="T17" fmla="*/ 383 h 383"/>
                  <a:gd name="T18" fmla="*/ 144 w 445"/>
                  <a:gd name="T19" fmla="*/ 383 h 383"/>
                  <a:gd name="T20" fmla="*/ 170 w 445"/>
                  <a:gd name="T21" fmla="*/ 363 h 383"/>
                  <a:gd name="T22" fmla="*/ 425 w 445"/>
                  <a:gd name="T23" fmla="*/ 61 h 383"/>
                  <a:gd name="T24" fmla="*/ 435 w 445"/>
                  <a:gd name="T25" fmla="*/ 15 h 383"/>
                  <a:gd name="T26" fmla="*/ 407 w 445"/>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83">
                    <a:moveTo>
                      <a:pt x="407" y="0"/>
                    </a:moveTo>
                    <a:cubicBezTo>
                      <a:pt x="401" y="0"/>
                      <a:pt x="395" y="1"/>
                      <a:pt x="389" y="5"/>
                    </a:cubicBezTo>
                    <a:cubicBezTo>
                      <a:pt x="256" y="91"/>
                      <a:pt x="173" y="218"/>
                      <a:pt x="134" y="287"/>
                    </a:cubicBezTo>
                    <a:lnTo>
                      <a:pt x="64" y="196"/>
                    </a:lnTo>
                    <a:cubicBezTo>
                      <a:pt x="58" y="188"/>
                      <a:pt x="48" y="183"/>
                      <a:pt x="38" y="183"/>
                    </a:cubicBezTo>
                    <a:cubicBezTo>
                      <a:pt x="31" y="183"/>
                      <a:pt x="24" y="185"/>
                      <a:pt x="18" y="190"/>
                    </a:cubicBezTo>
                    <a:cubicBezTo>
                      <a:pt x="3" y="201"/>
                      <a:pt x="0" y="222"/>
                      <a:pt x="11" y="237"/>
                    </a:cubicBezTo>
                    <a:lnTo>
                      <a:pt x="113" y="370"/>
                    </a:lnTo>
                    <a:cubicBezTo>
                      <a:pt x="120" y="378"/>
                      <a:pt x="130" y="383"/>
                      <a:pt x="140" y="383"/>
                    </a:cubicBezTo>
                    <a:cubicBezTo>
                      <a:pt x="141" y="383"/>
                      <a:pt x="143" y="383"/>
                      <a:pt x="144" y="383"/>
                    </a:cubicBezTo>
                    <a:cubicBezTo>
                      <a:pt x="156" y="381"/>
                      <a:pt x="166" y="374"/>
                      <a:pt x="170" y="363"/>
                    </a:cubicBezTo>
                    <a:cubicBezTo>
                      <a:pt x="171" y="361"/>
                      <a:pt x="255" y="171"/>
                      <a:pt x="425" y="61"/>
                    </a:cubicBezTo>
                    <a:cubicBezTo>
                      <a:pt x="441" y="51"/>
                      <a:pt x="445" y="30"/>
                      <a:pt x="435" y="15"/>
                    </a:cubicBezTo>
                    <a:cubicBezTo>
                      <a:pt x="429" y="5"/>
                      <a:pt x="418" y="0"/>
                      <a:pt x="407" y="0"/>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Freeform 241"/>
              <p:cNvSpPr/>
              <p:nvPr/>
            </p:nvSpPr>
            <p:spPr bwMode="auto">
              <a:xfrm>
                <a:off x="10393509" y="4067518"/>
                <a:ext cx="490538" cy="490273"/>
              </a:xfrm>
              <a:custGeom>
                <a:avLst/>
                <a:gdLst>
                  <a:gd name="T0" fmla="*/ 400 w 467"/>
                  <a:gd name="T1" fmla="*/ 172 h 466"/>
                  <a:gd name="T2" fmla="*/ 400 w 467"/>
                  <a:gd name="T3" fmla="*/ 400 h 466"/>
                  <a:gd name="T4" fmla="*/ 67 w 467"/>
                  <a:gd name="T5" fmla="*/ 400 h 466"/>
                  <a:gd name="T6" fmla="*/ 67 w 467"/>
                  <a:gd name="T7" fmla="*/ 66 h 466"/>
                  <a:gd name="T8" fmla="*/ 315 w 467"/>
                  <a:gd name="T9" fmla="*/ 66 h 466"/>
                  <a:gd name="T10" fmla="*/ 379 w 467"/>
                  <a:gd name="T11" fmla="*/ 0 h 466"/>
                  <a:gd name="T12" fmla="*/ 67 w 467"/>
                  <a:gd name="T13" fmla="*/ 0 h 466"/>
                  <a:gd name="T14" fmla="*/ 0 w 467"/>
                  <a:gd name="T15" fmla="*/ 66 h 466"/>
                  <a:gd name="T16" fmla="*/ 0 w 467"/>
                  <a:gd name="T17" fmla="*/ 400 h 466"/>
                  <a:gd name="T18" fmla="*/ 67 w 467"/>
                  <a:gd name="T19" fmla="*/ 466 h 466"/>
                  <a:gd name="T20" fmla="*/ 400 w 467"/>
                  <a:gd name="T21" fmla="*/ 466 h 466"/>
                  <a:gd name="T22" fmla="*/ 467 w 467"/>
                  <a:gd name="T23" fmla="*/ 400 h 466"/>
                  <a:gd name="T24" fmla="*/ 467 w 467"/>
                  <a:gd name="T25" fmla="*/ 100 h 466"/>
                  <a:gd name="T26" fmla="*/ 400 w 467"/>
                  <a:gd name="T27" fmla="*/ 1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7" h="466">
                    <a:moveTo>
                      <a:pt x="400" y="172"/>
                    </a:moveTo>
                    <a:lnTo>
                      <a:pt x="400" y="400"/>
                    </a:lnTo>
                    <a:lnTo>
                      <a:pt x="67" y="400"/>
                    </a:lnTo>
                    <a:lnTo>
                      <a:pt x="67" y="66"/>
                    </a:lnTo>
                    <a:lnTo>
                      <a:pt x="315" y="66"/>
                    </a:lnTo>
                    <a:cubicBezTo>
                      <a:pt x="334" y="44"/>
                      <a:pt x="355" y="22"/>
                      <a:pt x="379" y="0"/>
                    </a:cubicBezTo>
                    <a:lnTo>
                      <a:pt x="67" y="0"/>
                    </a:lnTo>
                    <a:cubicBezTo>
                      <a:pt x="30" y="0"/>
                      <a:pt x="0" y="30"/>
                      <a:pt x="0" y="66"/>
                    </a:cubicBezTo>
                    <a:lnTo>
                      <a:pt x="0" y="400"/>
                    </a:lnTo>
                    <a:cubicBezTo>
                      <a:pt x="0" y="436"/>
                      <a:pt x="30" y="466"/>
                      <a:pt x="67" y="466"/>
                    </a:cubicBezTo>
                    <a:lnTo>
                      <a:pt x="400" y="466"/>
                    </a:lnTo>
                    <a:cubicBezTo>
                      <a:pt x="437" y="466"/>
                      <a:pt x="467" y="436"/>
                      <a:pt x="467" y="400"/>
                    </a:cubicBezTo>
                    <a:lnTo>
                      <a:pt x="467" y="100"/>
                    </a:lnTo>
                    <a:cubicBezTo>
                      <a:pt x="442" y="124"/>
                      <a:pt x="419" y="148"/>
                      <a:pt x="400" y="172"/>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1" name="文本框 20"/>
            <p:cNvSpPr txBox="1"/>
            <p:nvPr/>
          </p:nvSpPr>
          <p:spPr bwMode="auto">
            <a:xfrm>
              <a:off x="5843972" y="2573700"/>
              <a:ext cx="934507" cy="553998"/>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800" b="1" dirty="0" smtClean="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rPr>
                <a:t>第二范式符合</a:t>
              </a:r>
              <a:endParaRPr kumimoji="1" lang="zh-CN" altLang="en-US" sz="1800" b="1" dirty="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第三范式</a:t>
            </a:r>
            <a:r>
              <a:rPr lang="en-US" altLang="zh-CN" dirty="0" smtClean="0">
                <a:sym typeface="Huawei Sans" panose="020C0503030203020204" pitchFamily="34" charset="0"/>
              </a:rPr>
              <a:t> (3NF)</a:t>
            </a:r>
            <a:r>
              <a:rPr lang="en-US" altLang="zh-CN" dirty="0">
                <a:sym typeface="Huawei Sans" panose="020C0503030203020204" pitchFamily="34" charset="0"/>
              </a:rPr>
              <a:t> </a:t>
            </a:r>
            <a:r>
              <a:rPr lang="en-US" altLang="zh-CN" dirty="0" smtClean="0">
                <a:sym typeface="Huawei Sans" panose="020C0503030203020204" pitchFamily="34" charset="0"/>
              </a:rPr>
              <a:t>(1)</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8964135" cy="1759928"/>
          </a:xfrm>
        </p:spPr>
        <p:txBody>
          <a:bodyPr>
            <a:normAutofit/>
          </a:bodyPr>
          <a:lstStyle/>
          <a:p>
            <a:r>
              <a:rPr lang="zh-CN" altLang="en-US" sz="2100" dirty="0" smtClean="0">
                <a:sym typeface="Huawei Sans" panose="020C0503030203020204" pitchFamily="34" charset="0"/>
              </a:rPr>
              <a:t>第三范式的两个必要条件：</a:t>
            </a:r>
            <a:endParaRPr lang="en-US" altLang="zh-CN" sz="2100" dirty="0">
              <a:sym typeface="Huawei Sans" panose="020C0503030203020204" pitchFamily="34" charset="0"/>
            </a:endParaRPr>
          </a:p>
          <a:p>
            <a:pPr lvl="1"/>
            <a:r>
              <a:rPr lang="zh-CN" altLang="en-US" sz="1900" dirty="0" smtClean="0">
                <a:sym typeface="Huawei Sans" panose="020C0503030203020204" pitchFamily="34" charset="0"/>
              </a:rPr>
              <a:t>首先要满足第二范式。</a:t>
            </a:r>
            <a:endParaRPr lang="en-US" altLang="zh-CN" sz="1900" dirty="0">
              <a:sym typeface="Huawei Sans" panose="020C0503030203020204" pitchFamily="34" charset="0"/>
            </a:endParaRPr>
          </a:p>
          <a:p>
            <a:pPr lvl="1"/>
            <a:r>
              <a:rPr lang="zh-CN" altLang="en-US" sz="1900" dirty="0" smtClean="0">
                <a:sym typeface="Huawei Sans" panose="020C0503030203020204" pitchFamily="34" charset="0"/>
              </a:rPr>
              <a:t>每一个非主属性不会传递性依赖于</a:t>
            </a:r>
            <a:r>
              <a:rPr lang="zh-CN" altLang="en-US" sz="1900" dirty="0">
                <a:sym typeface="Huawei Sans" panose="020C0503030203020204" pitchFamily="34" charset="0"/>
              </a:rPr>
              <a:t>主键</a:t>
            </a:r>
            <a:r>
              <a:rPr lang="zh-CN" altLang="en-US" sz="1900" dirty="0" smtClean="0">
                <a:sym typeface="Huawei Sans" panose="020C0503030203020204" pitchFamily="34" charset="0"/>
              </a:rPr>
              <a:t>。</a:t>
            </a:r>
            <a:endParaRPr lang="en-US" altLang="zh-CN" sz="1900" dirty="0" smtClean="0">
              <a:sym typeface="Huawei Sans" panose="020C0503030203020204" pitchFamily="34" charset="0"/>
            </a:endParaRPr>
          </a:p>
        </p:txBody>
      </p:sp>
      <p:graphicFrame>
        <p:nvGraphicFramePr>
          <p:cNvPr id="4" name="表格 3"/>
          <p:cNvGraphicFramePr>
            <a:graphicFrameLocks noGrp="1"/>
          </p:cNvGraphicFramePr>
          <p:nvPr/>
        </p:nvGraphicFramePr>
        <p:xfrm>
          <a:off x="2171564" y="3284984"/>
          <a:ext cx="6834313" cy="1854200"/>
        </p:xfrm>
        <a:graphic>
          <a:graphicData uri="http://schemas.openxmlformats.org/drawingml/2006/table">
            <a:tbl>
              <a:tblPr firstRow="1" bandRow="1"/>
              <a:tblGrid>
                <a:gridCol w="1901763"/>
                <a:gridCol w="1728192"/>
                <a:gridCol w="1620180"/>
                <a:gridCol w="1584178"/>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订单日期</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客户名称</a:t>
                      </a:r>
                      <a:endParaRPr lang="zh-CN" altLang="en-US" sz="1600" b="1" kern="1200"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2010-08-01</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王先生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2010-11-15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李先生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2010-09-30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赵女士</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5" name="文本框 4"/>
          <p:cNvSpPr txBox="1"/>
          <p:nvPr/>
        </p:nvSpPr>
        <p:spPr bwMode="auto">
          <a:xfrm>
            <a:off x="2171562" y="2963216"/>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订单客户表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框 5"/>
          <p:cNvSpPr txBox="1"/>
          <p:nvPr/>
        </p:nvSpPr>
        <p:spPr bwMode="auto">
          <a:xfrm>
            <a:off x="9056814" y="2727756"/>
            <a:ext cx="1609592" cy="369332"/>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客户名称依赖于非主键属性</a:t>
            </a:r>
            <a:r>
              <a:rPr kumimoji="1" lang="en-US" altLang="zh-CN"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kumimoji="1"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客户编号“</a:t>
            </a:r>
            <a:endParaRPr kumimoji="1"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 name="肘形连接符 9"/>
          <p:cNvCxnSpPr/>
          <p:nvPr/>
        </p:nvCxnSpPr>
        <p:spPr bwMode="auto">
          <a:xfrm rot="10800000">
            <a:off x="8215338" y="2925122"/>
            <a:ext cx="841479" cy="0"/>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接箭头连接符 11"/>
          <p:cNvCxnSpPr/>
          <p:nvPr/>
        </p:nvCxnSpPr>
        <p:spPr bwMode="auto">
          <a:xfrm>
            <a:off x="8215337" y="2922721"/>
            <a:ext cx="1" cy="4281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Close"/>
          <p:cNvSpPr>
            <a:spLocks noChangeAspect="1" noEditPoints="1"/>
          </p:cNvSpPr>
          <p:nvPr>
            <p:custDataLst>
              <p:tags r:id="rId1"/>
            </p:custDataLst>
          </p:nvPr>
        </p:nvSpPr>
        <p:spPr bwMode="auto">
          <a:xfrm rot="19824354">
            <a:off x="8696773" y="3606665"/>
            <a:ext cx="720080" cy="1133680"/>
          </a:xfrm>
          <a:custGeom>
            <a:avLst/>
            <a:gdLst>
              <a:gd name="T0" fmla="*/ 644 w 644"/>
              <a:gd name="T1" fmla="*/ 984 h 1013"/>
              <a:gd name="T2" fmla="*/ 615 w 644"/>
              <a:gd name="T3" fmla="*/ 1013 h 1013"/>
              <a:gd name="T4" fmla="*/ 29 w 644"/>
              <a:gd name="T5" fmla="*/ 1013 h 1013"/>
              <a:gd name="T6" fmla="*/ 0 w 644"/>
              <a:gd name="T7" fmla="*/ 984 h 1013"/>
              <a:gd name="T8" fmla="*/ 0 w 644"/>
              <a:gd name="T9" fmla="*/ 29 h 1013"/>
              <a:gd name="T10" fmla="*/ 29 w 644"/>
              <a:gd name="T11" fmla="*/ 0 h 1013"/>
              <a:gd name="T12" fmla="*/ 615 w 644"/>
              <a:gd name="T13" fmla="*/ 0 h 1013"/>
              <a:gd name="T14" fmla="*/ 644 w 644"/>
              <a:gd name="T15" fmla="*/ 29 h 1013"/>
              <a:gd name="T16" fmla="*/ 644 w 644"/>
              <a:gd name="T17" fmla="*/ 984 h 1013"/>
              <a:gd name="T18" fmla="*/ 598 w 644"/>
              <a:gd name="T19" fmla="*/ 75 h 1013"/>
              <a:gd name="T20" fmla="*/ 569 w 644"/>
              <a:gd name="T21" fmla="*/ 46 h 1013"/>
              <a:gd name="T22" fmla="*/ 75 w 644"/>
              <a:gd name="T23" fmla="*/ 46 h 1013"/>
              <a:gd name="T24" fmla="*/ 46 w 644"/>
              <a:gd name="T25" fmla="*/ 75 h 1013"/>
              <a:gd name="T26" fmla="*/ 46 w 644"/>
              <a:gd name="T27" fmla="*/ 938 h 1013"/>
              <a:gd name="T28" fmla="*/ 75 w 644"/>
              <a:gd name="T29" fmla="*/ 967 h 1013"/>
              <a:gd name="T30" fmla="*/ 569 w 644"/>
              <a:gd name="T31" fmla="*/ 967 h 1013"/>
              <a:gd name="T32" fmla="*/ 598 w 644"/>
              <a:gd name="T33" fmla="*/ 938 h 1013"/>
              <a:gd name="T34" fmla="*/ 598 w 644"/>
              <a:gd name="T35" fmla="*/ 75 h 1013"/>
              <a:gd name="T36" fmla="*/ 515 w 644"/>
              <a:gd name="T37" fmla="*/ 682 h 1013"/>
              <a:gd name="T38" fmla="*/ 360 w 644"/>
              <a:gd name="T39" fmla="*/ 502 h 1013"/>
              <a:gd name="T40" fmla="*/ 467 w 644"/>
              <a:gd name="T41" fmla="*/ 289 h 1013"/>
              <a:gd name="T42" fmla="*/ 453 w 644"/>
              <a:gd name="T43" fmla="*/ 246 h 1013"/>
              <a:gd name="T44" fmla="*/ 410 w 644"/>
              <a:gd name="T45" fmla="*/ 261 h 1013"/>
              <a:gd name="T46" fmla="*/ 315 w 644"/>
              <a:gd name="T47" fmla="*/ 449 h 1013"/>
              <a:gd name="T48" fmla="*/ 177 w 644"/>
              <a:gd name="T49" fmla="*/ 289 h 1013"/>
              <a:gd name="T50" fmla="*/ 132 w 644"/>
              <a:gd name="T51" fmla="*/ 285 h 1013"/>
              <a:gd name="T52" fmla="*/ 129 w 644"/>
              <a:gd name="T53" fmla="*/ 330 h 1013"/>
              <a:gd name="T54" fmla="*/ 284 w 644"/>
              <a:gd name="T55" fmla="*/ 511 h 1013"/>
              <a:gd name="T56" fmla="*/ 177 w 644"/>
              <a:gd name="T57" fmla="*/ 723 h 1013"/>
              <a:gd name="T58" fmla="*/ 191 w 644"/>
              <a:gd name="T59" fmla="*/ 766 h 1013"/>
              <a:gd name="T60" fmla="*/ 205 w 644"/>
              <a:gd name="T61" fmla="*/ 770 h 1013"/>
              <a:gd name="T62" fmla="*/ 234 w 644"/>
              <a:gd name="T63" fmla="*/ 752 h 1013"/>
              <a:gd name="T64" fmla="*/ 329 w 644"/>
              <a:gd name="T65" fmla="*/ 563 h 1013"/>
              <a:gd name="T66" fmla="*/ 466 w 644"/>
              <a:gd name="T67" fmla="*/ 724 h 1013"/>
              <a:gd name="T68" fmla="*/ 490 w 644"/>
              <a:gd name="T69" fmla="*/ 735 h 1013"/>
              <a:gd name="T70" fmla="*/ 511 w 644"/>
              <a:gd name="T71" fmla="*/ 727 h 1013"/>
              <a:gd name="T72" fmla="*/ 515 w 644"/>
              <a:gd name="T73" fmla="*/ 682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4" h="1013">
                <a:moveTo>
                  <a:pt x="644" y="984"/>
                </a:moveTo>
                <a:cubicBezTo>
                  <a:pt x="644" y="999"/>
                  <a:pt x="631" y="1013"/>
                  <a:pt x="615" y="1013"/>
                </a:cubicBezTo>
                <a:lnTo>
                  <a:pt x="29" y="1013"/>
                </a:lnTo>
                <a:cubicBezTo>
                  <a:pt x="13" y="1013"/>
                  <a:pt x="0" y="999"/>
                  <a:pt x="0" y="984"/>
                </a:cubicBezTo>
                <a:lnTo>
                  <a:pt x="0" y="29"/>
                </a:lnTo>
                <a:cubicBezTo>
                  <a:pt x="0" y="13"/>
                  <a:pt x="13" y="0"/>
                  <a:pt x="29" y="0"/>
                </a:cubicBezTo>
                <a:lnTo>
                  <a:pt x="615" y="0"/>
                </a:lnTo>
                <a:cubicBezTo>
                  <a:pt x="631" y="0"/>
                  <a:pt x="644" y="13"/>
                  <a:pt x="644" y="29"/>
                </a:cubicBezTo>
                <a:lnTo>
                  <a:pt x="644" y="984"/>
                </a:lnTo>
                <a:close/>
                <a:moveTo>
                  <a:pt x="598" y="75"/>
                </a:moveTo>
                <a:cubicBezTo>
                  <a:pt x="598" y="59"/>
                  <a:pt x="585" y="46"/>
                  <a:pt x="569" y="46"/>
                </a:cubicBezTo>
                <a:lnTo>
                  <a:pt x="75" y="46"/>
                </a:lnTo>
                <a:cubicBezTo>
                  <a:pt x="59" y="46"/>
                  <a:pt x="46" y="59"/>
                  <a:pt x="46" y="75"/>
                </a:cubicBezTo>
                <a:lnTo>
                  <a:pt x="46" y="938"/>
                </a:lnTo>
                <a:cubicBezTo>
                  <a:pt x="46" y="953"/>
                  <a:pt x="59" y="967"/>
                  <a:pt x="75" y="967"/>
                </a:cubicBezTo>
                <a:lnTo>
                  <a:pt x="569" y="967"/>
                </a:lnTo>
                <a:cubicBezTo>
                  <a:pt x="585" y="967"/>
                  <a:pt x="598" y="953"/>
                  <a:pt x="598" y="938"/>
                </a:cubicBezTo>
                <a:lnTo>
                  <a:pt x="598" y="75"/>
                </a:lnTo>
                <a:close/>
                <a:moveTo>
                  <a:pt x="515" y="682"/>
                </a:moveTo>
                <a:lnTo>
                  <a:pt x="360" y="502"/>
                </a:lnTo>
                <a:lnTo>
                  <a:pt x="467" y="289"/>
                </a:lnTo>
                <a:cubicBezTo>
                  <a:pt x="475" y="274"/>
                  <a:pt x="469" y="254"/>
                  <a:pt x="453" y="246"/>
                </a:cubicBezTo>
                <a:cubicBezTo>
                  <a:pt x="437" y="239"/>
                  <a:pt x="418" y="245"/>
                  <a:pt x="410" y="261"/>
                </a:cubicBezTo>
                <a:lnTo>
                  <a:pt x="315" y="449"/>
                </a:lnTo>
                <a:lnTo>
                  <a:pt x="177" y="289"/>
                </a:lnTo>
                <a:cubicBezTo>
                  <a:pt x="166" y="275"/>
                  <a:pt x="146" y="274"/>
                  <a:pt x="132" y="285"/>
                </a:cubicBezTo>
                <a:cubicBezTo>
                  <a:pt x="119" y="297"/>
                  <a:pt x="117" y="317"/>
                  <a:pt x="129" y="330"/>
                </a:cubicBezTo>
                <a:lnTo>
                  <a:pt x="284" y="511"/>
                </a:lnTo>
                <a:lnTo>
                  <a:pt x="177" y="723"/>
                </a:lnTo>
                <a:cubicBezTo>
                  <a:pt x="169" y="739"/>
                  <a:pt x="175" y="758"/>
                  <a:pt x="191" y="766"/>
                </a:cubicBezTo>
                <a:cubicBezTo>
                  <a:pt x="195" y="768"/>
                  <a:pt x="200" y="770"/>
                  <a:pt x="205" y="770"/>
                </a:cubicBezTo>
                <a:cubicBezTo>
                  <a:pt x="217" y="770"/>
                  <a:pt x="228" y="763"/>
                  <a:pt x="234" y="752"/>
                </a:cubicBezTo>
                <a:lnTo>
                  <a:pt x="329" y="563"/>
                </a:lnTo>
                <a:lnTo>
                  <a:pt x="466" y="724"/>
                </a:lnTo>
                <a:cubicBezTo>
                  <a:pt x="473" y="731"/>
                  <a:pt x="481" y="735"/>
                  <a:pt x="490" y="735"/>
                </a:cubicBezTo>
                <a:cubicBezTo>
                  <a:pt x="498" y="735"/>
                  <a:pt x="505" y="732"/>
                  <a:pt x="511" y="727"/>
                </a:cubicBezTo>
                <a:cubicBezTo>
                  <a:pt x="525" y="716"/>
                  <a:pt x="526" y="696"/>
                  <a:pt x="515" y="682"/>
                </a:cubicBezTo>
                <a:close/>
              </a:path>
            </a:pathLst>
          </a:custGeom>
          <a:solidFill>
            <a:srgbClr val="C00000"/>
          </a:solidFill>
          <a:ln w="0">
            <a:solidFill>
              <a:srgbClr val="C00000"/>
            </a:soli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cTn>
                              </p:par>
                              <p:par>
                                <p:cTn id="12" presetID="6" presetClass="entr" presetSubtype="16"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childTnLst>
                          </p:cTn>
                        </p:par>
                        <p:par>
                          <p:cTn id="15" fill="hold">
                            <p:stCondLst>
                              <p:cond delay="4000"/>
                            </p:stCondLst>
                            <p:childTnLst>
                              <p:par>
                                <p:cTn id="16" presetID="53" presetClass="entr" presetSubtype="16" fill="hold" grpId="0" nodeType="afterEffect">
                                  <p:stCondLst>
                                    <p:cond delay="90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100" fill="hold"/>
                                        <p:tgtEl>
                                          <p:spTgt spid="18"/>
                                        </p:tgtEl>
                                        <p:attrNameLst>
                                          <p:attrName>ppt_w</p:attrName>
                                        </p:attrNameLst>
                                      </p:cBhvr>
                                      <p:tavLst>
                                        <p:tav tm="0">
                                          <p:val>
                                            <p:fltVal val="0"/>
                                          </p:val>
                                        </p:tav>
                                        <p:tav tm="100000">
                                          <p:val>
                                            <p:strVal val="#ppt_w"/>
                                          </p:val>
                                        </p:tav>
                                      </p:tavLst>
                                    </p:anim>
                                    <p:anim calcmode="lin" valueType="num">
                                      <p:cBhvr>
                                        <p:cTn id="19" dur="1100" fill="hold"/>
                                        <p:tgtEl>
                                          <p:spTgt spid="18"/>
                                        </p:tgtEl>
                                        <p:attrNameLst>
                                          <p:attrName>ppt_h</p:attrName>
                                        </p:attrNameLst>
                                      </p:cBhvr>
                                      <p:tavLst>
                                        <p:tav tm="0">
                                          <p:val>
                                            <p:fltVal val="0"/>
                                          </p:val>
                                        </p:tav>
                                        <p:tav tm="100000">
                                          <p:val>
                                            <p:strVal val="#ppt_h"/>
                                          </p:val>
                                        </p:tav>
                                      </p:tavLst>
                                    </p:anim>
                                    <p:animEffect transition="in" filter="fade">
                                      <p:cBhvr>
                                        <p:cTn id="20" dur="11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第三范式</a:t>
            </a:r>
            <a:r>
              <a:rPr lang="en-US" altLang="zh-CN" dirty="0" smtClean="0">
                <a:sym typeface="Huawei Sans" panose="020C0503030203020204" pitchFamily="34" charset="0"/>
              </a:rPr>
              <a:t> (3NF)</a:t>
            </a:r>
            <a:r>
              <a:rPr lang="en-US" altLang="zh-CN" dirty="0">
                <a:sym typeface="Huawei Sans" panose="020C0503030203020204" pitchFamily="34" charset="0"/>
              </a:rPr>
              <a:t> </a:t>
            </a:r>
            <a:r>
              <a:rPr lang="en-US" altLang="zh-CN" dirty="0" smtClean="0">
                <a:sym typeface="Huawei Sans" panose="020C0503030203020204" pitchFamily="34" charset="0"/>
              </a:rPr>
              <a:t>(2)</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7"/>
            <a:ext cx="8964135" cy="1616381"/>
          </a:xfrm>
        </p:spPr>
        <p:txBody>
          <a:bodyPr>
            <a:normAutofit/>
          </a:bodyPr>
          <a:lstStyle/>
          <a:p>
            <a:r>
              <a:rPr lang="zh-CN" altLang="en-US" sz="2100" dirty="0">
                <a:sym typeface="Huawei Sans" panose="020C0503030203020204" pitchFamily="34" charset="0"/>
              </a:rPr>
              <a:t>拆</a:t>
            </a:r>
            <a:r>
              <a:rPr lang="zh-CN" altLang="en-US" sz="2100" dirty="0" smtClean="0">
                <a:sym typeface="Huawei Sans" panose="020C0503030203020204" pitchFamily="34" charset="0"/>
              </a:rPr>
              <a:t>表，利用外键形成关系</a:t>
            </a:r>
            <a:endParaRPr lang="en-US" altLang="zh-CN" sz="1900" dirty="0">
              <a:sym typeface="Huawei Sans" panose="020C0503030203020204" pitchFamily="34" charset="0"/>
            </a:endParaRPr>
          </a:p>
          <a:p>
            <a:pPr lvl="1"/>
            <a:endParaRPr lang="en-US" altLang="zh-CN" sz="1900" dirty="0" smtClean="0">
              <a:sym typeface="Huawei Sans" panose="020C0503030203020204" pitchFamily="34" charset="0"/>
            </a:endParaRPr>
          </a:p>
        </p:txBody>
      </p:sp>
      <p:graphicFrame>
        <p:nvGraphicFramePr>
          <p:cNvPr id="4" name="表格 3"/>
          <p:cNvGraphicFramePr>
            <a:graphicFrameLocks noGrp="1"/>
          </p:cNvGraphicFramePr>
          <p:nvPr/>
        </p:nvGraphicFramePr>
        <p:xfrm>
          <a:off x="1055375" y="2664544"/>
          <a:ext cx="5214133" cy="1854200"/>
        </p:xfrm>
        <a:graphic>
          <a:graphicData uri="http://schemas.openxmlformats.org/drawingml/2006/table">
            <a:tbl>
              <a:tblPr firstRow="1" bandRow="1"/>
              <a:tblGrid>
                <a:gridCol w="1901763"/>
                <a:gridCol w="1728192"/>
                <a:gridCol w="1584178"/>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订单日期</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FK</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2010-08-01</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2010-11-15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2010-09-30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5" name="文本框 4"/>
          <p:cNvSpPr txBox="1"/>
          <p:nvPr/>
        </p:nvSpPr>
        <p:spPr bwMode="auto">
          <a:xfrm>
            <a:off x="1055373" y="2342776"/>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订单表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11" name="表格 10"/>
          <p:cNvGraphicFramePr>
            <a:graphicFrameLocks noGrp="1"/>
          </p:cNvGraphicFramePr>
          <p:nvPr/>
        </p:nvGraphicFramePr>
        <p:xfrm>
          <a:off x="7041361" y="2655815"/>
          <a:ext cx="3521943" cy="1854200"/>
        </p:xfrm>
        <a:graphic>
          <a:graphicData uri="http://schemas.openxmlformats.org/drawingml/2006/table">
            <a:tbl>
              <a:tblPr firstRow="1" bandRow="1"/>
              <a:tblGrid>
                <a:gridCol w="1901763"/>
                <a:gridCol w="1620180"/>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客户名称</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王先生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李先生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赵女士</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pSp>
        <p:nvGrpSpPr>
          <p:cNvPr id="8" name="组合 7"/>
          <p:cNvGrpSpPr/>
          <p:nvPr/>
        </p:nvGrpSpPr>
        <p:grpSpPr>
          <a:xfrm>
            <a:off x="9185369" y="2009942"/>
            <a:ext cx="1540127" cy="553998"/>
            <a:chOff x="9575399" y="2705856"/>
            <a:chExt cx="1540127" cy="553998"/>
          </a:xfrm>
        </p:grpSpPr>
        <p:grpSp>
          <p:nvGrpSpPr>
            <p:cNvPr id="13" name="组合 12"/>
            <p:cNvGrpSpPr/>
            <p:nvPr/>
          </p:nvGrpSpPr>
          <p:grpSpPr>
            <a:xfrm>
              <a:off x="9575399" y="2724738"/>
              <a:ext cx="572819" cy="535116"/>
              <a:chOff x="10393509" y="4022675"/>
              <a:chExt cx="572819" cy="535116"/>
            </a:xfrm>
          </p:grpSpPr>
          <p:sp>
            <p:nvSpPr>
              <p:cNvPr id="14" name="Freeform 240"/>
              <p:cNvSpPr/>
              <p:nvPr/>
            </p:nvSpPr>
            <p:spPr bwMode="auto">
              <a:xfrm>
                <a:off x="10498809" y="4022675"/>
                <a:ext cx="467519" cy="402960"/>
              </a:xfrm>
              <a:custGeom>
                <a:avLst/>
                <a:gdLst>
                  <a:gd name="T0" fmla="*/ 407 w 445"/>
                  <a:gd name="T1" fmla="*/ 0 h 383"/>
                  <a:gd name="T2" fmla="*/ 389 w 445"/>
                  <a:gd name="T3" fmla="*/ 5 h 383"/>
                  <a:gd name="T4" fmla="*/ 134 w 445"/>
                  <a:gd name="T5" fmla="*/ 287 h 383"/>
                  <a:gd name="T6" fmla="*/ 64 w 445"/>
                  <a:gd name="T7" fmla="*/ 196 h 383"/>
                  <a:gd name="T8" fmla="*/ 38 w 445"/>
                  <a:gd name="T9" fmla="*/ 183 h 383"/>
                  <a:gd name="T10" fmla="*/ 18 w 445"/>
                  <a:gd name="T11" fmla="*/ 190 h 383"/>
                  <a:gd name="T12" fmla="*/ 11 w 445"/>
                  <a:gd name="T13" fmla="*/ 237 h 383"/>
                  <a:gd name="T14" fmla="*/ 113 w 445"/>
                  <a:gd name="T15" fmla="*/ 370 h 383"/>
                  <a:gd name="T16" fmla="*/ 140 w 445"/>
                  <a:gd name="T17" fmla="*/ 383 h 383"/>
                  <a:gd name="T18" fmla="*/ 144 w 445"/>
                  <a:gd name="T19" fmla="*/ 383 h 383"/>
                  <a:gd name="T20" fmla="*/ 170 w 445"/>
                  <a:gd name="T21" fmla="*/ 363 h 383"/>
                  <a:gd name="T22" fmla="*/ 425 w 445"/>
                  <a:gd name="T23" fmla="*/ 61 h 383"/>
                  <a:gd name="T24" fmla="*/ 435 w 445"/>
                  <a:gd name="T25" fmla="*/ 15 h 383"/>
                  <a:gd name="T26" fmla="*/ 407 w 445"/>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83">
                    <a:moveTo>
                      <a:pt x="407" y="0"/>
                    </a:moveTo>
                    <a:cubicBezTo>
                      <a:pt x="401" y="0"/>
                      <a:pt x="395" y="1"/>
                      <a:pt x="389" y="5"/>
                    </a:cubicBezTo>
                    <a:cubicBezTo>
                      <a:pt x="256" y="91"/>
                      <a:pt x="173" y="218"/>
                      <a:pt x="134" y="287"/>
                    </a:cubicBezTo>
                    <a:lnTo>
                      <a:pt x="64" y="196"/>
                    </a:lnTo>
                    <a:cubicBezTo>
                      <a:pt x="58" y="188"/>
                      <a:pt x="48" y="183"/>
                      <a:pt x="38" y="183"/>
                    </a:cubicBezTo>
                    <a:cubicBezTo>
                      <a:pt x="31" y="183"/>
                      <a:pt x="24" y="185"/>
                      <a:pt x="18" y="190"/>
                    </a:cubicBezTo>
                    <a:cubicBezTo>
                      <a:pt x="3" y="201"/>
                      <a:pt x="0" y="222"/>
                      <a:pt x="11" y="237"/>
                    </a:cubicBezTo>
                    <a:lnTo>
                      <a:pt x="113" y="370"/>
                    </a:lnTo>
                    <a:cubicBezTo>
                      <a:pt x="120" y="378"/>
                      <a:pt x="130" y="383"/>
                      <a:pt x="140" y="383"/>
                    </a:cubicBezTo>
                    <a:cubicBezTo>
                      <a:pt x="141" y="383"/>
                      <a:pt x="143" y="383"/>
                      <a:pt x="144" y="383"/>
                    </a:cubicBezTo>
                    <a:cubicBezTo>
                      <a:pt x="156" y="381"/>
                      <a:pt x="166" y="374"/>
                      <a:pt x="170" y="363"/>
                    </a:cubicBezTo>
                    <a:cubicBezTo>
                      <a:pt x="171" y="361"/>
                      <a:pt x="255" y="171"/>
                      <a:pt x="425" y="61"/>
                    </a:cubicBezTo>
                    <a:cubicBezTo>
                      <a:pt x="441" y="51"/>
                      <a:pt x="445" y="30"/>
                      <a:pt x="435" y="15"/>
                    </a:cubicBezTo>
                    <a:cubicBezTo>
                      <a:pt x="429" y="5"/>
                      <a:pt x="418" y="0"/>
                      <a:pt x="407" y="0"/>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Freeform 241"/>
              <p:cNvSpPr/>
              <p:nvPr/>
            </p:nvSpPr>
            <p:spPr bwMode="auto">
              <a:xfrm>
                <a:off x="10393509" y="4067518"/>
                <a:ext cx="490538" cy="490273"/>
              </a:xfrm>
              <a:custGeom>
                <a:avLst/>
                <a:gdLst>
                  <a:gd name="T0" fmla="*/ 400 w 467"/>
                  <a:gd name="T1" fmla="*/ 172 h 466"/>
                  <a:gd name="T2" fmla="*/ 400 w 467"/>
                  <a:gd name="T3" fmla="*/ 400 h 466"/>
                  <a:gd name="T4" fmla="*/ 67 w 467"/>
                  <a:gd name="T5" fmla="*/ 400 h 466"/>
                  <a:gd name="T6" fmla="*/ 67 w 467"/>
                  <a:gd name="T7" fmla="*/ 66 h 466"/>
                  <a:gd name="T8" fmla="*/ 315 w 467"/>
                  <a:gd name="T9" fmla="*/ 66 h 466"/>
                  <a:gd name="T10" fmla="*/ 379 w 467"/>
                  <a:gd name="T11" fmla="*/ 0 h 466"/>
                  <a:gd name="T12" fmla="*/ 67 w 467"/>
                  <a:gd name="T13" fmla="*/ 0 h 466"/>
                  <a:gd name="T14" fmla="*/ 0 w 467"/>
                  <a:gd name="T15" fmla="*/ 66 h 466"/>
                  <a:gd name="T16" fmla="*/ 0 w 467"/>
                  <a:gd name="T17" fmla="*/ 400 h 466"/>
                  <a:gd name="T18" fmla="*/ 67 w 467"/>
                  <a:gd name="T19" fmla="*/ 466 h 466"/>
                  <a:gd name="T20" fmla="*/ 400 w 467"/>
                  <a:gd name="T21" fmla="*/ 466 h 466"/>
                  <a:gd name="T22" fmla="*/ 467 w 467"/>
                  <a:gd name="T23" fmla="*/ 400 h 466"/>
                  <a:gd name="T24" fmla="*/ 467 w 467"/>
                  <a:gd name="T25" fmla="*/ 100 h 466"/>
                  <a:gd name="T26" fmla="*/ 400 w 467"/>
                  <a:gd name="T27" fmla="*/ 1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7" h="466">
                    <a:moveTo>
                      <a:pt x="400" y="172"/>
                    </a:moveTo>
                    <a:lnTo>
                      <a:pt x="400" y="400"/>
                    </a:lnTo>
                    <a:lnTo>
                      <a:pt x="67" y="400"/>
                    </a:lnTo>
                    <a:lnTo>
                      <a:pt x="67" y="66"/>
                    </a:lnTo>
                    <a:lnTo>
                      <a:pt x="315" y="66"/>
                    </a:lnTo>
                    <a:cubicBezTo>
                      <a:pt x="334" y="44"/>
                      <a:pt x="355" y="22"/>
                      <a:pt x="379" y="0"/>
                    </a:cubicBezTo>
                    <a:lnTo>
                      <a:pt x="67" y="0"/>
                    </a:lnTo>
                    <a:cubicBezTo>
                      <a:pt x="30" y="0"/>
                      <a:pt x="0" y="30"/>
                      <a:pt x="0" y="66"/>
                    </a:cubicBezTo>
                    <a:lnTo>
                      <a:pt x="0" y="400"/>
                    </a:lnTo>
                    <a:cubicBezTo>
                      <a:pt x="0" y="436"/>
                      <a:pt x="30" y="466"/>
                      <a:pt x="67" y="466"/>
                    </a:cubicBezTo>
                    <a:lnTo>
                      <a:pt x="400" y="466"/>
                    </a:lnTo>
                    <a:cubicBezTo>
                      <a:pt x="437" y="466"/>
                      <a:pt x="467" y="436"/>
                      <a:pt x="467" y="400"/>
                    </a:cubicBezTo>
                    <a:lnTo>
                      <a:pt x="467" y="100"/>
                    </a:lnTo>
                    <a:cubicBezTo>
                      <a:pt x="442" y="124"/>
                      <a:pt x="419" y="148"/>
                      <a:pt x="400" y="172"/>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6" name="文本框 15"/>
            <p:cNvSpPr txBox="1"/>
            <p:nvPr/>
          </p:nvSpPr>
          <p:spPr bwMode="auto">
            <a:xfrm>
              <a:off x="10181019" y="2705856"/>
              <a:ext cx="934507" cy="553998"/>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800" b="1" dirty="0" smtClean="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rPr>
                <a:t>第三范式符合</a:t>
              </a:r>
              <a:endParaRPr kumimoji="1" lang="zh-CN" altLang="en-US" sz="1800" b="1" dirty="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 name="组合 6"/>
          <p:cNvGrpSpPr/>
          <p:nvPr/>
        </p:nvGrpSpPr>
        <p:grpSpPr>
          <a:xfrm>
            <a:off x="4799790" y="1991060"/>
            <a:ext cx="1540127" cy="553998"/>
            <a:chOff x="5238352" y="2573700"/>
            <a:chExt cx="1540127" cy="553998"/>
          </a:xfrm>
        </p:grpSpPr>
        <p:grpSp>
          <p:nvGrpSpPr>
            <p:cNvPr id="17" name="组合 16"/>
            <p:cNvGrpSpPr/>
            <p:nvPr/>
          </p:nvGrpSpPr>
          <p:grpSpPr>
            <a:xfrm>
              <a:off x="5238352" y="2592582"/>
              <a:ext cx="572819" cy="535116"/>
              <a:chOff x="10393509" y="4022675"/>
              <a:chExt cx="572819" cy="535116"/>
            </a:xfrm>
          </p:grpSpPr>
          <p:sp>
            <p:nvSpPr>
              <p:cNvPr id="19" name="Freeform 240"/>
              <p:cNvSpPr/>
              <p:nvPr/>
            </p:nvSpPr>
            <p:spPr bwMode="auto">
              <a:xfrm>
                <a:off x="10498809" y="4022675"/>
                <a:ext cx="467519" cy="402960"/>
              </a:xfrm>
              <a:custGeom>
                <a:avLst/>
                <a:gdLst>
                  <a:gd name="T0" fmla="*/ 407 w 445"/>
                  <a:gd name="T1" fmla="*/ 0 h 383"/>
                  <a:gd name="T2" fmla="*/ 389 w 445"/>
                  <a:gd name="T3" fmla="*/ 5 h 383"/>
                  <a:gd name="T4" fmla="*/ 134 w 445"/>
                  <a:gd name="T5" fmla="*/ 287 h 383"/>
                  <a:gd name="T6" fmla="*/ 64 w 445"/>
                  <a:gd name="T7" fmla="*/ 196 h 383"/>
                  <a:gd name="T8" fmla="*/ 38 w 445"/>
                  <a:gd name="T9" fmla="*/ 183 h 383"/>
                  <a:gd name="T10" fmla="*/ 18 w 445"/>
                  <a:gd name="T11" fmla="*/ 190 h 383"/>
                  <a:gd name="T12" fmla="*/ 11 w 445"/>
                  <a:gd name="T13" fmla="*/ 237 h 383"/>
                  <a:gd name="T14" fmla="*/ 113 w 445"/>
                  <a:gd name="T15" fmla="*/ 370 h 383"/>
                  <a:gd name="T16" fmla="*/ 140 w 445"/>
                  <a:gd name="T17" fmla="*/ 383 h 383"/>
                  <a:gd name="T18" fmla="*/ 144 w 445"/>
                  <a:gd name="T19" fmla="*/ 383 h 383"/>
                  <a:gd name="T20" fmla="*/ 170 w 445"/>
                  <a:gd name="T21" fmla="*/ 363 h 383"/>
                  <a:gd name="T22" fmla="*/ 425 w 445"/>
                  <a:gd name="T23" fmla="*/ 61 h 383"/>
                  <a:gd name="T24" fmla="*/ 435 w 445"/>
                  <a:gd name="T25" fmla="*/ 15 h 383"/>
                  <a:gd name="T26" fmla="*/ 407 w 445"/>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83">
                    <a:moveTo>
                      <a:pt x="407" y="0"/>
                    </a:moveTo>
                    <a:cubicBezTo>
                      <a:pt x="401" y="0"/>
                      <a:pt x="395" y="1"/>
                      <a:pt x="389" y="5"/>
                    </a:cubicBezTo>
                    <a:cubicBezTo>
                      <a:pt x="256" y="91"/>
                      <a:pt x="173" y="218"/>
                      <a:pt x="134" y="287"/>
                    </a:cubicBezTo>
                    <a:lnTo>
                      <a:pt x="64" y="196"/>
                    </a:lnTo>
                    <a:cubicBezTo>
                      <a:pt x="58" y="188"/>
                      <a:pt x="48" y="183"/>
                      <a:pt x="38" y="183"/>
                    </a:cubicBezTo>
                    <a:cubicBezTo>
                      <a:pt x="31" y="183"/>
                      <a:pt x="24" y="185"/>
                      <a:pt x="18" y="190"/>
                    </a:cubicBezTo>
                    <a:cubicBezTo>
                      <a:pt x="3" y="201"/>
                      <a:pt x="0" y="222"/>
                      <a:pt x="11" y="237"/>
                    </a:cubicBezTo>
                    <a:lnTo>
                      <a:pt x="113" y="370"/>
                    </a:lnTo>
                    <a:cubicBezTo>
                      <a:pt x="120" y="378"/>
                      <a:pt x="130" y="383"/>
                      <a:pt x="140" y="383"/>
                    </a:cubicBezTo>
                    <a:cubicBezTo>
                      <a:pt x="141" y="383"/>
                      <a:pt x="143" y="383"/>
                      <a:pt x="144" y="383"/>
                    </a:cubicBezTo>
                    <a:cubicBezTo>
                      <a:pt x="156" y="381"/>
                      <a:pt x="166" y="374"/>
                      <a:pt x="170" y="363"/>
                    </a:cubicBezTo>
                    <a:cubicBezTo>
                      <a:pt x="171" y="361"/>
                      <a:pt x="255" y="171"/>
                      <a:pt x="425" y="61"/>
                    </a:cubicBezTo>
                    <a:cubicBezTo>
                      <a:pt x="441" y="51"/>
                      <a:pt x="445" y="30"/>
                      <a:pt x="435" y="15"/>
                    </a:cubicBezTo>
                    <a:cubicBezTo>
                      <a:pt x="429" y="5"/>
                      <a:pt x="418" y="0"/>
                      <a:pt x="407" y="0"/>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Freeform 241"/>
              <p:cNvSpPr/>
              <p:nvPr/>
            </p:nvSpPr>
            <p:spPr bwMode="auto">
              <a:xfrm>
                <a:off x="10393509" y="4067518"/>
                <a:ext cx="490538" cy="490273"/>
              </a:xfrm>
              <a:custGeom>
                <a:avLst/>
                <a:gdLst>
                  <a:gd name="T0" fmla="*/ 400 w 467"/>
                  <a:gd name="T1" fmla="*/ 172 h 466"/>
                  <a:gd name="T2" fmla="*/ 400 w 467"/>
                  <a:gd name="T3" fmla="*/ 400 h 466"/>
                  <a:gd name="T4" fmla="*/ 67 w 467"/>
                  <a:gd name="T5" fmla="*/ 400 h 466"/>
                  <a:gd name="T6" fmla="*/ 67 w 467"/>
                  <a:gd name="T7" fmla="*/ 66 h 466"/>
                  <a:gd name="T8" fmla="*/ 315 w 467"/>
                  <a:gd name="T9" fmla="*/ 66 h 466"/>
                  <a:gd name="T10" fmla="*/ 379 w 467"/>
                  <a:gd name="T11" fmla="*/ 0 h 466"/>
                  <a:gd name="T12" fmla="*/ 67 w 467"/>
                  <a:gd name="T13" fmla="*/ 0 h 466"/>
                  <a:gd name="T14" fmla="*/ 0 w 467"/>
                  <a:gd name="T15" fmla="*/ 66 h 466"/>
                  <a:gd name="T16" fmla="*/ 0 w 467"/>
                  <a:gd name="T17" fmla="*/ 400 h 466"/>
                  <a:gd name="T18" fmla="*/ 67 w 467"/>
                  <a:gd name="T19" fmla="*/ 466 h 466"/>
                  <a:gd name="T20" fmla="*/ 400 w 467"/>
                  <a:gd name="T21" fmla="*/ 466 h 466"/>
                  <a:gd name="T22" fmla="*/ 467 w 467"/>
                  <a:gd name="T23" fmla="*/ 400 h 466"/>
                  <a:gd name="T24" fmla="*/ 467 w 467"/>
                  <a:gd name="T25" fmla="*/ 100 h 466"/>
                  <a:gd name="T26" fmla="*/ 400 w 467"/>
                  <a:gd name="T27" fmla="*/ 1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7" h="466">
                    <a:moveTo>
                      <a:pt x="400" y="172"/>
                    </a:moveTo>
                    <a:lnTo>
                      <a:pt x="400" y="400"/>
                    </a:lnTo>
                    <a:lnTo>
                      <a:pt x="67" y="400"/>
                    </a:lnTo>
                    <a:lnTo>
                      <a:pt x="67" y="66"/>
                    </a:lnTo>
                    <a:lnTo>
                      <a:pt x="315" y="66"/>
                    </a:lnTo>
                    <a:cubicBezTo>
                      <a:pt x="334" y="44"/>
                      <a:pt x="355" y="22"/>
                      <a:pt x="379" y="0"/>
                    </a:cubicBezTo>
                    <a:lnTo>
                      <a:pt x="67" y="0"/>
                    </a:lnTo>
                    <a:cubicBezTo>
                      <a:pt x="30" y="0"/>
                      <a:pt x="0" y="30"/>
                      <a:pt x="0" y="66"/>
                    </a:cubicBezTo>
                    <a:lnTo>
                      <a:pt x="0" y="400"/>
                    </a:lnTo>
                    <a:cubicBezTo>
                      <a:pt x="0" y="436"/>
                      <a:pt x="30" y="466"/>
                      <a:pt x="67" y="466"/>
                    </a:cubicBezTo>
                    <a:lnTo>
                      <a:pt x="400" y="466"/>
                    </a:lnTo>
                    <a:cubicBezTo>
                      <a:pt x="437" y="466"/>
                      <a:pt x="467" y="436"/>
                      <a:pt x="467" y="400"/>
                    </a:cubicBezTo>
                    <a:lnTo>
                      <a:pt x="467" y="100"/>
                    </a:lnTo>
                    <a:cubicBezTo>
                      <a:pt x="442" y="124"/>
                      <a:pt x="419" y="148"/>
                      <a:pt x="400" y="172"/>
                    </a:cubicBezTo>
                    <a:close/>
                  </a:path>
                </a:pathLst>
              </a:custGeom>
              <a:solidFill>
                <a:srgbClr val="00B05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1" name="文本框 20"/>
            <p:cNvSpPr txBox="1"/>
            <p:nvPr/>
          </p:nvSpPr>
          <p:spPr bwMode="auto">
            <a:xfrm>
              <a:off x="5843972" y="2573700"/>
              <a:ext cx="934507" cy="553998"/>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800" b="1" dirty="0" smtClean="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rPr>
                <a:t>第三范式符合</a:t>
              </a:r>
              <a:endParaRPr kumimoji="1" lang="zh-CN" altLang="en-US" sz="1800" b="1" dirty="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 name="文本框 17"/>
          <p:cNvSpPr txBox="1"/>
          <p:nvPr/>
        </p:nvSpPr>
        <p:spPr bwMode="auto">
          <a:xfrm>
            <a:off x="7041361" y="2289791"/>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客户</a:t>
            </a: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9" name="直接箭头连接符 8"/>
          <p:cNvCxnSpPr/>
          <p:nvPr/>
        </p:nvCxnSpPr>
        <p:spPr bwMode="auto">
          <a:xfrm flipH="1">
            <a:off x="6269508" y="3242404"/>
            <a:ext cx="771853" cy="0"/>
          </a:xfrm>
          <a:prstGeom prst="straightConnector1">
            <a:avLst/>
          </a:prstGeom>
          <a:solidFill>
            <a:schemeClr val="accent1"/>
          </a:solidFill>
          <a:ln w="19050" cap="flat" cmpd="sng" algn="ctr">
            <a:solidFill>
              <a:schemeClr val="tx1"/>
            </a:solidFill>
            <a:prstDash val="solid"/>
            <a:round/>
            <a:headEnd type="none" w="med" len="med"/>
            <a:tailEnd type="oval"/>
          </a:ln>
          <a:effectLst/>
        </p:spPr>
      </p:cxnSp>
      <p:sp>
        <p:nvSpPr>
          <p:cNvPr id="22" name="文本框 21"/>
          <p:cNvSpPr txBox="1"/>
          <p:nvPr/>
        </p:nvSpPr>
        <p:spPr bwMode="auto">
          <a:xfrm>
            <a:off x="6501273" y="3247303"/>
            <a:ext cx="308322"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0</a:t>
            </a: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a:t>
            </a: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一句话精炼</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2747628" y="1988840"/>
            <a:ext cx="6839776" cy="2303524"/>
          </a:xfrm>
        </p:spPr>
        <p:txBody>
          <a:bodyPr>
            <a:normAutofit/>
          </a:bodyPr>
          <a:lstStyle/>
          <a:p>
            <a:pPr marL="0" indent="0">
              <a:buNone/>
            </a:pPr>
            <a:r>
              <a:rPr lang="en-US" altLang="zh-CN" sz="2000" dirty="0" smtClean="0">
                <a:sym typeface="Huawei Sans" panose="020C0503030203020204" pitchFamily="34" charset="0"/>
              </a:rPr>
              <a:t>The </a:t>
            </a:r>
            <a:r>
              <a:rPr lang="en-US" altLang="zh-CN" sz="2000" b="1" dirty="0" smtClean="0">
                <a:solidFill>
                  <a:srgbClr val="C00000"/>
                </a:solidFill>
                <a:sym typeface="Huawei Sans" panose="020C0503030203020204" pitchFamily="34" charset="0"/>
              </a:rPr>
              <a:t>KEY</a:t>
            </a:r>
            <a:r>
              <a:rPr lang="en-US" altLang="zh-CN" sz="2000" dirty="0" smtClean="0">
                <a:sym typeface="Huawei Sans" panose="020C0503030203020204" pitchFamily="34" charset="0"/>
              </a:rPr>
              <a:t> – 1</a:t>
            </a:r>
            <a:r>
              <a:rPr lang="en-US" altLang="zh-CN" sz="2000" baseline="30000" dirty="0" smtClean="0">
                <a:sym typeface="Huawei Sans" panose="020C0503030203020204" pitchFamily="34" charset="0"/>
              </a:rPr>
              <a:t>st</a:t>
            </a:r>
            <a:r>
              <a:rPr lang="en-US" altLang="zh-CN" sz="2000" dirty="0" smtClean="0">
                <a:sym typeface="Huawei Sans" panose="020C0503030203020204" pitchFamily="34" charset="0"/>
              </a:rPr>
              <a:t> Normal Form (1NF)</a:t>
            </a:r>
            <a:endParaRPr lang="en-US" altLang="zh-CN" sz="2000" dirty="0" smtClean="0">
              <a:sym typeface="Huawei Sans" panose="020C0503030203020204" pitchFamily="34" charset="0"/>
            </a:endParaRPr>
          </a:p>
          <a:p>
            <a:pPr marL="0" indent="0">
              <a:buNone/>
            </a:pPr>
            <a:r>
              <a:rPr lang="en-US" altLang="zh-CN" sz="2000" dirty="0" smtClean="0">
                <a:sym typeface="Huawei Sans" panose="020C0503030203020204" pitchFamily="34" charset="0"/>
              </a:rPr>
              <a:t>The </a:t>
            </a:r>
            <a:r>
              <a:rPr lang="en-US" altLang="zh-CN" sz="2000" b="1" dirty="0">
                <a:solidFill>
                  <a:srgbClr val="C00000"/>
                </a:solidFill>
                <a:sym typeface="Huawei Sans" panose="020C0503030203020204" pitchFamily="34" charset="0"/>
              </a:rPr>
              <a:t>WHOLE</a:t>
            </a:r>
            <a:r>
              <a:rPr lang="en-US" altLang="zh-CN" sz="2000" dirty="0" smtClean="0">
                <a:sym typeface="Huawei Sans" panose="020C0503030203020204" pitchFamily="34" charset="0"/>
              </a:rPr>
              <a:t> Key – 2</a:t>
            </a:r>
            <a:r>
              <a:rPr lang="en-US" altLang="zh-CN" sz="2000" baseline="30000" dirty="0" smtClean="0">
                <a:sym typeface="Huawei Sans" panose="020C0503030203020204" pitchFamily="34" charset="0"/>
              </a:rPr>
              <a:t>nd</a:t>
            </a:r>
            <a:r>
              <a:rPr lang="en-US" altLang="zh-CN" sz="2000" dirty="0" smtClean="0">
                <a:sym typeface="Huawei Sans" panose="020C0503030203020204" pitchFamily="34" charset="0"/>
              </a:rPr>
              <a:t> Normal Form (2NF)</a:t>
            </a:r>
            <a:endParaRPr lang="en-US" altLang="zh-CN" sz="2000" dirty="0" smtClean="0">
              <a:sym typeface="Huawei Sans" panose="020C0503030203020204" pitchFamily="34" charset="0"/>
            </a:endParaRPr>
          </a:p>
          <a:p>
            <a:pPr marL="0" indent="0">
              <a:buNone/>
            </a:pPr>
            <a:r>
              <a:rPr lang="en-US" altLang="zh-CN" sz="2000" dirty="0" smtClean="0">
                <a:sym typeface="Huawei Sans" panose="020C0503030203020204" pitchFamily="34" charset="0"/>
              </a:rPr>
              <a:t>And </a:t>
            </a:r>
            <a:r>
              <a:rPr lang="en-US" altLang="zh-CN" sz="2000" b="1" dirty="0">
                <a:solidFill>
                  <a:srgbClr val="C00000"/>
                </a:solidFill>
                <a:sym typeface="Huawei Sans" panose="020C0503030203020204" pitchFamily="34" charset="0"/>
              </a:rPr>
              <a:t>NOTHING BUT</a:t>
            </a:r>
            <a:r>
              <a:rPr lang="en-US" altLang="zh-CN" sz="2000" dirty="0" smtClean="0">
                <a:sym typeface="Huawei Sans" panose="020C0503030203020204" pitchFamily="34" charset="0"/>
              </a:rPr>
              <a:t> the Key – 3</a:t>
            </a:r>
            <a:r>
              <a:rPr lang="en-US" altLang="zh-CN" sz="2000" baseline="30000" dirty="0" smtClean="0">
                <a:sym typeface="Huawei Sans" panose="020C0503030203020204" pitchFamily="34" charset="0"/>
              </a:rPr>
              <a:t>rd</a:t>
            </a:r>
            <a:r>
              <a:rPr lang="en-US" altLang="zh-CN" sz="2000" dirty="0" smtClean="0">
                <a:sym typeface="Huawei Sans" panose="020C0503030203020204" pitchFamily="34" charset="0"/>
              </a:rPr>
              <a:t> Normal Form (3NF)</a:t>
            </a:r>
            <a:endParaRPr lang="en-US" altLang="zh-CN" sz="2000" dirty="0" smtClean="0">
              <a:sym typeface="Huawei Sans" panose="020C0503030203020204" pitchFamily="34" charset="0"/>
            </a:endParaRPr>
          </a:p>
          <a:p>
            <a:pPr marL="0" indent="0">
              <a:buNone/>
            </a:pPr>
            <a:r>
              <a:rPr lang="en-US" altLang="zh-CN" sz="2000" dirty="0">
                <a:sym typeface="Huawei Sans" panose="020C0503030203020204" pitchFamily="34" charset="0"/>
              </a:rPr>
              <a:t> </a:t>
            </a:r>
            <a:r>
              <a:rPr lang="en-US" altLang="zh-CN" sz="2000" dirty="0" smtClean="0">
                <a:sym typeface="Huawei Sans" panose="020C0503030203020204" pitchFamily="34" charset="0"/>
              </a:rPr>
              <a:t>                                                                  -- </a:t>
            </a:r>
            <a:r>
              <a:rPr lang="en-US" altLang="zh-CN" sz="2000" dirty="0" err="1" smtClean="0">
                <a:sym typeface="Huawei Sans" panose="020C0503030203020204" pitchFamily="34" charset="0"/>
              </a:rPr>
              <a:t>E.F.Codd</a:t>
            </a:r>
            <a:endParaRPr lang="en-US" altLang="zh-CN" sz="1400" dirty="0" smtClean="0">
              <a:sym typeface="Huawei Sans" panose="020C0503030203020204" pitchFamily="34" charset="0"/>
            </a:endParaRPr>
          </a:p>
        </p:txBody>
      </p:sp>
      <p:sp>
        <p:nvSpPr>
          <p:cNvPr id="5" name="文本占位符 2"/>
          <p:cNvSpPr txBox="1"/>
          <p:nvPr/>
        </p:nvSpPr>
        <p:spPr bwMode="auto">
          <a:xfrm>
            <a:off x="2745601" y="4185084"/>
            <a:ext cx="2520280" cy="1584176"/>
          </a:xfrm>
          <a:prstGeom prst="rect">
            <a:avLst/>
          </a:prstGeom>
          <a:noFill/>
          <a:ln w="9525">
            <a:noFill/>
            <a:miter lim="800000"/>
          </a:ln>
        </p:spPr>
        <p:txBody>
          <a:bodyPr vert="horz" wrap="square" lIns="80141" tIns="40071" rIns="80141" bIns="40071" numCol="1" anchor="t" anchorCtr="0" compatLnSpc="1">
            <a:norm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buFont typeface="Wingdings" panose="05000000000000000000" pitchFamily="2" charset="2"/>
              <a:buNone/>
            </a:pPr>
            <a:r>
              <a:rPr lang="en-US" altLang="zh-CN" sz="2000" kern="0" dirty="0" smtClean="0">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2000" kern="0" dirty="0" smtClean="0">
                <a:latin typeface="Huawei Sans" panose="020C0503030203020204" pitchFamily="34" charset="0"/>
                <a:ea typeface="方正兰亭黑简体" panose="02000000000000000000" pitchFamily="2" charset="-122"/>
                <a:sym typeface="Huawei Sans" panose="020C0503030203020204" pitchFamily="34" charset="0"/>
              </a:rPr>
              <a:t>要有主键；</a:t>
            </a:r>
            <a:endParaRPr lang="en-US" altLang="zh-CN" sz="20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buFont typeface="Wingdings" panose="05000000000000000000" pitchFamily="2" charset="2"/>
              <a:buNone/>
            </a:pPr>
            <a:r>
              <a:rPr lang="en-US" altLang="zh-CN" sz="2000" kern="0" dirty="0" smtClean="0">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2000" kern="0" dirty="0" smtClean="0">
                <a:latin typeface="Huawei Sans" panose="020C0503030203020204" pitchFamily="34" charset="0"/>
                <a:ea typeface="方正兰亭黑简体" panose="02000000000000000000" pitchFamily="2" charset="-122"/>
                <a:sym typeface="Huawei Sans" panose="020C0503030203020204" pitchFamily="34" charset="0"/>
              </a:rPr>
              <a:t>依赖于整个主键；</a:t>
            </a:r>
            <a:endParaRPr lang="en-US" altLang="zh-CN" sz="20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buFont typeface="Wingdings" panose="05000000000000000000" pitchFamily="2" charset="2"/>
              <a:buNone/>
            </a:pPr>
            <a:r>
              <a:rPr lang="en-US" altLang="zh-CN" sz="2000" kern="0" dirty="0" smtClean="0">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2000" kern="0" dirty="0" smtClean="0">
                <a:latin typeface="Huawei Sans" panose="020C0503030203020204" pitchFamily="34" charset="0"/>
                <a:ea typeface="方正兰亭黑简体" panose="02000000000000000000" pitchFamily="2" charset="-122"/>
                <a:sym typeface="Huawei Sans" panose="020C0503030203020204" pitchFamily="34" charset="0"/>
              </a:rPr>
              <a:t>只能依赖于主键。</a:t>
            </a:r>
            <a:endParaRPr lang="en-US" altLang="zh-CN" sz="14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雪花</a:t>
            </a:r>
            <a:r>
              <a:rPr lang="zh-CN" altLang="en-US" dirty="0" smtClean="0">
                <a:sym typeface="Huawei Sans" panose="020C0503030203020204" pitchFamily="34" charset="0"/>
              </a:rPr>
              <a:t>型模型</a:t>
            </a:r>
            <a:endParaRPr lang="zh-CN" altLang="en-US" dirty="0">
              <a:sym typeface="Huawei Sans" panose="020C0503030203020204" pitchFamily="34" charset="0"/>
            </a:endParaRPr>
          </a:p>
        </p:txBody>
      </p:sp>
      <p:sp>
        <p:nvSpPr>
          <p:cNvPr id="5" name="Line 2"/>
          <p:cNvSpPr>
            <a:spLocks noChangeShapeType="1"/>
          </p:cNvSpPr>
          <p:nvPr/>
        </p:nvSpPr>
        <p:spPr bwMode="auto">
          <a:xfrm>
            <a:off x="7689900" y="3554685"/>
            <a:ext cx="0" cy="2143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Line 3"/>
          <p:cNvSpPr>
            <a:spLocks noChangeShapeType="1"/>
          </p:cNvSpPr>
          <p:nvPr/>
        </p:nvSpPr>
        <p:spPr bwMode="auto">
          <a:xfrm>
            <a:off x="3919587" y="2675210"/>
            <a:ext cx="0" cy="21526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Line 4"/>
          <p:cNvSpPr>
            <a:spLocks noChangeShapeType="1"/>
          </p:cNvSpPr>
          <p:nvPr/>
        </p:nvSpPr>
        <p:spPr bwMode="auto">
          <a:xfrm flipV="1">
            <a:off x="4560937" y="3275285"/>
            <a:ext cx="2541588" cy="3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Line 5"/>
          <p:cNvSpPr>
            <a:spLocks noChangeShapeType="1"/>
          </p:cNvSpPr>
          <p:nvPr/>
        </p:nvSpPr>
        <p:spPr bwMode="auto">
          <a:xfrm>
            <a:off x="5778550" y="1765573"/>
            <a:ext cx="0" cy="3917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Rectangle 7"/>
          <p:cNvSpPr>
            <a:spLocks noChangeArrowheads="1"/>
          </p:cNvSpPr>
          <p:nvPr/>
        </p:nvSpPr>
        <p:spPr bwMode="auto">
          <a:xfrm>
            <a:off x="5192762" y="2056085"/>
            <a:ext cx="1223963" cy="611188"/>
          </a:xfrm>
          <a:prstGeom prst="rect">
            <a:avLst/>
          </a:prstGeom>
          <a:solidFill>
            <a:srgbClr val="FFFF00"/>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客户</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Rectangle 8"/>
          <p:cNvSpPr>
            <a:spLocks noChangeArrowheads="1"/>
          </p:cNvSpPr>
          <p:nvPr/>
        </p:nvSpPr>
        <p:spPr bwMode="auto">
          <a:xfrm>
            <a:off x="5188000" y="3846785"/>
            <a:ext cx="1223962" cy="611188"/>
          </a:xfrm>
          <a:prstGeom prst="rect">
            <a:avLst/>
          </a:prstGeom>
          <a:solidFill>
            <a:srgbClr val="FFFF00"/>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产品</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Rectangle 9"/>
          <p:cNvSpPr>
            <a:spLocks noChangeArrowheads="1"/>
          </p:cNvSpPr>
          <p:nvPr/>
        </p:nvSpPr>
        <p:spPr bwMode="auto">
          <a:xfrm>
            <a:off x="5199112" y="2962548"/>
            <a:ext cx="1223963" cy="611187"/>
          </a:xfrm>
          <a:prstGeom prst="rect">
            <a:avLst/>
          </a:prstGeom>
          <a:solidFill>
            <a:srgbClr val="00B0F0"/>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销售</a:t>
            </a:r>
            <a:r>
              <a:rPr kumimoji="0"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单日报表</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Rectangle 10"/>
          <p:cNvSpPr>
            <a:spLocks noChangeArrowheads="1"/>
          </p:cNvSpPr>
          <p:nvPr/>
        </p:nvSpPr>
        <p:spPr bwMode="auto">
          <a:xfrm>
            <a:off x="3336975" y="2960960"/>
            <a:ext cx="1223962" cy="611188"/>
          </a:xfrm>
          <a:prstGeom prst="rect">
            <a:avLst/>
          </a:prstGeom>
          <a:solidFill>
            <a:srgbClr val="FFFF00"/>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销售渠道</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Rectangle 11"/>
          <p:cNvSpPr>
            <a:spLocks noChangeArrowheads="1"/>
          </p:cNvSpPr>
          <p:nvPr/>
        </p:nvSpPr>
        <p:spPr bwMode="auto">
          <a:xfrm>
            <a:off x="7102525" y="2943498"/>
            <a:ext cx="1223962" cy="611187"/>
          </a:xfrm>
          <a:prstGeom prst="rect">
            <a:avLst/>
          </a:prstGeom>
          <a:solidFill>
            <a:srgbClr val="FFFF00"/>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时间</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Rectangle 13"/>
          <p:cNvSpPr>
            <a:spLocks noChangeArrowheads="1"/>
          </p:cNvSpPr>
          <p:nvPr/>
        </p:nvSpPr>
        <p:spPr bwMode="auto">
          <a:xfrm>
            <a:off x="7102525" y="3857898"/>
            <a:ext cx="1223962" cy="611187"/>
          </a:xfrm>
          <a:prstGeom prst="rect">
            <a:avLst/>
          </a:prstGeom>
          <a:solidFill>
            <a:schemeClr val="tx2">
              <a:lumMod val="20000"/>
              <a:lumOff val="80000"/>
            </a:schemeClr>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日</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Rectangle 15"/>
          <p:cNvSpPr>
            <a:spLocks noChangeArrowheads="1"/>
          </p:cNvSpPr>
          <p:nvPr/>
        </p:nvSpPr>
        <p:spPr bwMode="auto">
          <a:xfrm>
            <a:off x="7104112" y="4767535"/>
            <a:ext cx="1223963" cy="611188"/>
          </a:xfrm>
          <a:prstGeom prst="rect">
            <a:avLst/>
          </a:prstGeom>
          <a:solidFill>
            <a:schemeClr val="tx2">
              <a:lumMod val="20000"/>
              <a:lumOff val="80000"/>
            </a:schemeClr>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月</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Rectangle 16"/>
          <p:cNvSpPr>
            <a:spLocks noChangeArrowheads="1"/>
          </p:cNvSpPr>
          <p:nvPr/>
        </p:nvSpPr>
        <p:spPr bwMode="auto">
          <a:xfrm>
            <a:off x="7088237" y="5642248"/>
            <a:ext cx="1223963" cy="611187"/>
          </a:xfrm>
          <a:prstGeom prst="rect">
            <a:avLst/>
          </a:prstGeom>
          <a:solidFill>
            <a:schemeClr val="tx2">
              <a:lumMod val="20000"/>
              <a:lumOff val="80000"/>
            </a:schemeClr>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年</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Rectangle 17"/>
          <p:cNvSpPr>
            <a:spLocks noChangeArrowheads="1"/>
          </p:cNvSpPr>
          <p:nvPr/>
        </p:nvSpPr>
        <p:spPr bwMode="auto">
          <a:xfrm>
            <a:off x="5183237" y="4758010"/>
            <a:ext cx="1223963" cy="611188"/>
          </a:xfrm>
          <a:prstGeom prst="rect">
            <a:avLst/>
          </a:prstGeom>
          <a:solidFill>
            <a:schemeClr val="tx2">
              <a:lumMod val="20000"/>
              <a:lumOff val="80000"/>
            </a:schemeClr>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产品类型</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Rectangle 18"/>
          <p:cNvSpPr>
            <a:spLocks noChangeArrowheads="1"/>
          </p:cNvSpPr>
          <p:nvPr/>
        </p:nvSpPr>
        <p:spPr bwMode="auto">
          <a:xfrm>
            <a:off x="5178475" y="5647010"/>
            <a:ext cx="1223962" cy="611188"/>
          </a:xfrm>
          <a:prstGeom prst="rect">
            <a:avLst/>
          </a:prstGeom>
          <a:solidFill>
            <a:schemeClr val="tx2">
              <a:lumMod val="20000"/>
              <a:lumOff val="80000"/>
            </a:schemeClr>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产品组合</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Rectangle 19"/>
          <p:cNvSpPr>
            <a:spLocks noChangeArrowheads="1"/>
          </p:cNvSpPr>
          <p:nvPr/>
        </p:nvSpPr>
        <p:spPr bwMode="auto">
          <a:xfrm>
            <a:off x="3346500" y="4756423"/>
            <a:ext cx="1223962" cy="611187"/>
          </a:xfrm>
          <a:prstGeom prst="rect">
            <a:avLst/>
          </a:prstGeom>
          <a:solidFill>
            <a:schemeClr val="tx2">
              <a:lumMod val="20000"/>
              <a:lumOff val="80000"/>
            </a:schemeClr>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渠道类型</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Rectangle 20"/>
          <p:cNvSpPr>
            <a:spLocks noChangeArrowheads="1"/>
          </p:cNvSpPr>
          <p:nvPr/>
        </p:nvSpPr>
        <p:spPr bwMode="auto">
          <a:xfrm>
            <a:off x="3325862" y="2057673"/>
            <a:ext cx="1223963" cy="611187"/>
          </a:xfrm>
          <a:prstGeom prst="rect">
            <a:avLst/>
          </a:prstGeom>
          <a:solidFill>
            <a:schemeClr val="tx2">
              <a:lumMod val="20000"/>
              <a:lumOff val="80000"/>
            </a:schemeClr>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状态</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Rectangle 21"/>
          <p:cNvSpPr>
            <a:spLocks noChangeArrowheads="1"/>
          </p:cNvSpPr>
          <p:nvPr/>
        </p:nvSpPr>
        <p:spPr bwMode="auto">
          <a:xfrm>
            <a:off x="5199112" y="1329011"/>
            <a:ext cx="1223963" cy="449261"/>
          </a:xfrm>
          <a:prstGeom prst="rect">
            <a:avLst/>
          </a:prstGeom>
          <a:solidFill>
            <a:schemeClr val="tx2">
              <a:lumMod val="20000"/>
              <a:lumOff val="80000"/>
            </a:schemeClr>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客户类型</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Line 32"/>
          <p:cNvSpPr>
            <a:spLocks noChangeShapeType="1"/>
          </p:cNvSpPr>
          <p:nvPr/>
        </p:nvSpPr>
        <p:spPr bwMode="auto">
          <a:xfrm>
            <a:off x="5722987" y="5367610"/>
            <a:ext cx="55563" cy="103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Line 33"/>
          <p:cNvSpPr>
            <a:spLocks noChangeShapeType="1"/>
          </p:cNvSpPr>
          <p:nvPr/>
        </p:nvSpPr>
        <p:spPr bwMode="auto">
          <a:xfrm flipH="1">
            <a:off x="5772200" y="5367610"/>
            <a:ext cx="57150" cy="1127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Line 34"/>
          <p:cNvSpPr>
            <a:spLocks noChangeShapeType="1"/>
          </p:cNvSpPr>
          <p:nvPr/>
        </p:nvSpPr>
        <p:spPr bwMode="auto">
          <a:xfrm>
            <a:off x="7632750" y="5378723"/>
            <a:ext cx="55562" cy="103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Line 35"/>
          <p:cNvSpPr>
            <a:spLocks noChangeShapeType="1"/>
          </p:cNvSpPr>
          <p:nvPr/>
        </p:nvSpPr>
        <p:spPr bwMode="auto">
          <a:xfrm flipH="1">
            <a:off x="7681962" y="5378723"/>
            <a:ext cx="57150" cy="1127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Line 36"/>
          <p:cNvSpPr>
            <a:spLocks noChangeShapeType="1"/>
          </p:cNvSpPr>
          <p:nvPr/>
        </p:nvSpPr>
        <p:spPr bwMode="auto">
          <a:xfrm>
            <a:off x="5722987" y="4462735"/>
            <a:ext cx="55563" cy="103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Line 37"/>
          <p:cNvSpPr>
            <a:spLocks noChangeShapeType="1"/>
          </p:cNvSpPr>
          <p:nvPr/>
        </p:nvSpPr>
        <p:spPr bwMode="auto">
          <a:xfrm flipH="1">
            <a:off x="5778550" y="4462735"/>
            <a:ext cx="50800" cy="96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Line 38"/>
          <p:cNvSpPr>
            <a:spLocks noChangeShapeType="1"/>
          </p:cNvSpPr>
          <p:nvPr/>
        </p:nvSpPr>
        <p:spPr bwMode="auto">
          <a:xfrm>
            <a:off x="7632750" y="4473848"/>
            <a:ext cx="55562" cy="103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Line 39"/>
          <p:cNvSpPr>
            <a:spLocks noChangeShapeType="1"/>
          </p:cNvSpPr>
          <p:nvPr/>
        </p:nvSpPr>
        <p:spPr bwMode="auto">
          <a:xfrm flipH="1">
            <a:off x="7688312" y="4473848"/>
            <a:ext cx="50800" cy="968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Line 40"/>
          <p:cNvSpPr>
            <a:spLocks noChangeShapeType="1"/>
          </p:cNvSpPr>
          <p:nvPr/>
        </p:nvSpPr>
        <p:spPr bwMode="auto">
          <a:xfrm>
            <a:off x="5722987" y="3580085"/>
            <a:ext cx="55563" cy="103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Line 41"/>
          <p:cNvSpPr>
            <a:spLocks noChangeShapeType="1"/>
          </p:cNvSpPr>
          <p:nvPr/>
        </p:nvSpPr>
        <p:spPr bwMode="auto">
          <a:xfrm flipH="1">
            <a:off x="5778550" y="3580085"/>
            <a:ext cx="50800" cy="96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Line 42"/>
          <p:cNvSpPr>
            <a:spLocks noChangeShapeType="1"/>
          </p:cNvSpPr>
          <p:nvPr/>
        </p:nvSpPr>
        <p:spPr bwMode="auto">
          <a:xfrm>
            <a:off x="7632750" y="3557860"/>
            <a:ext cx="55562" cy="103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Line 43"/>
          <p:cNvSpPr>
            <a:spLocks noChangeShapeType="1"/>
          </p:cNvSpPr>
          <p:nvPr/>
        </p:nvSpPr>
        <p:spPr bwMode="auto">
          <a:xfrm flipH="1">
            <a:off x="7688312" y="3557860"/>
            <a:ext cx="50800" cy="96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Line 44"/>
          <p:cNvSpPr>
            <a:spLocks noChangeShapeType="1"/>
          </p:cNvSpPr>
          <p:nvPr/>
        </p:nvSpPr>
        <p:spPr bwMode="auto">
          <a:xfrm>
            <a:off x="3864025" y="3578498"/>
            <a:ext cx="55562" cy="103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Line 45"/>
          <p:cNvSpPr>
            <a:spLocks noChangeShapeType="1"/>
          </p:cNvSpPr>
          <p:nvPr/>
        </p:nvSpPr>
        <p:spPr bwMode="auto">
          <a:xfrm flipH="1">
            <a:off x="3919587" y="3578498"/>
            <a:ext cx="50800" cy="968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Line 46"/>
          <p:cNvSpPr>
            <a:spLocks noChangeShapeType="1"/>
          </p:cNvSpPr>
          <p:nvPr/>
        </p:nvSpPr>
        <p:spPr bwMode="auto">
          <a:xfrm>
            <a:off x="3919587" y="2853010"/>
            <a:ext cx="55563" cy="103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Line 47"/>
          <p:cNvSpPr>
            <a:spLocks noChangeShapeType="1"/>
          </p:cNvSpPr>
          <p:nvPr/>
        </p:nvSpPr>
        <p:spPr bwMode="auto">
          <a:xfrm flipH="1">
            <a:off x="3862437" y="2862535"/>
            <a:ext cx="50800" cy="96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Line 48"/>
          <p:cNvSpPr>
            <a:spLocks noChangeShapeType="1"/>
          </p:cNvSpPr>
          <p:nvPr/>
        </p:nvSpPr>
        <p:spPr bwMode="auto">
          <a:xfrm>
            <a:off x="5778550" y="2848248"/>
            <a:ext cx="55562" cy="103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Line 49"/>
          <p:cNvSpPr>
            <a:spLocks noChangeShapeType="1"/>
          </p:cNvSpPr>
          <p:nvPr/>
        </p:nvSpPr>
        <p:spPr bwMode="auto">
          <a:xfrm flipH="1">
            <a:off x="5721400" y="2857773"/>
            <a:ext cx="50800" cy="968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Line 50"/>
          <p:cNvSpPr>
            <a:spLocks noChangeShapeType="1"/>
          </p:cNvSpPr>
          <p:nvPr/>
        </p:nvSpPr>
        <p:spPr bwMode="auto">
          <a:xfrm>
            <a:off x="5778550" y="1948135"/>
            <a:ext cx="55562" cy="103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Line 51"/>
          <p:cNvSpPr>
            <a:spLocks noChangeShapeType="1"/>
          </p:cNvSpPr>
          <p:nvPr/>
        </p:nvSpPr>
        <p:spPr bwMode="auto">
          <a:xfrm flipH="1">
            <a:off x="5721400" y="1957660"/>
            <a:ext cx="50800" cy="96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Line 54"/>
          <p:cNvSpPr>
            <a:spLocks noChangeShapeType="1"/>
          </p:cNvSpPr>
          <p:nvPr/>
        </p:nvSpPr>
        <p:spPr bwMode="auto">
          <a:xfrm>
            <a:off x="6434187" y="3229248"/>
            <a:ext cx="85725" cy="460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Line 55"/>
          <p:cNvSpPr>
            <a:spLocks noChangeShapeType="1"/>
          </p:cNvSpPr>
          <p:nvPr/>
        </p:nvSpPr>
        <p:spPr bwMode="auto">
          <a:xfrm flipV="1">
            <a:off x="6434187" y="3280048"/>
            <a:ext cx="90488" cy="460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Line 56"/>
          <p:cNvSpPr>
            <a:spLocks noChangeShapeType="1"/>
          </p:cNvSpPr>
          <p:nvPr/>
        </p:nvSpPr>
        <p:spPr bwMode="auto">
          <a:xfrm>
            <a:off x="5092750" y="3273698"/>
            <a:ext cx="101600" cy="603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Line 57"/>
          <p:cNvSpPr>
            <a:spLocks noChangeShapeType="1"/>
          </p:cNvSpPr>
          <p:nvPr/>
        </p:nvSpPr>
        <p:spPr bwMode="auto">
          <a:xfrm flipV="1">
            <a:off x="5094337" y="3224485"/>
            <a:ext cx="100013" cy="50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Rectangle 21"/>
          <p:cNvSpPr>
            <a:spLocks noChangeArrowheads="1"/>
          </p:cNvSpPr>
          <p:nvPr/>
        </p:nvSpPr>
        <p:spPr bwMode="auto">
          <a:xfrm>
            <a:off x="7127130" y="2069825"/>
            <a:ext cx="1223963" cy="611188"/>
          </a:xfrm>
          <a:prstGeom prst="rect">
            <a:avLst/>
          </a:prstGeom>
          <a:solidFill>
            <a:schemeClr val="tx2">
              <a:lumMod val="20000"/>
              <a:lumOff val="80000"/>
            </a:schemeClr>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r>
              <a:rPr kumimoji="0"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地域</a:t>
            </a: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Line 4"/>
          <p:cNvSpPr>
            <a:spLocks noChangeShapeType="1"/>
          </p:cNvSpPr>
          <p:nvPr/>
        </p:nvSpPr>
        <p:spPr bwMode="auto">
          <a:xfrm flipV="1">
            <a:off x="6434186" y="2371998"/>
            <a:ext cx="65111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Line 54"/>
          <p:cNvSpPr>
            <a:spLocks noChangeShapeType="1"/>
          </p:cNvSpPr>
          <p:nvPr/>
        </p:nvSpPr>
        <p:spPr bwMode="auto">
          <a:xfrm>
            <a:off x="6416964" y="2325961"/>
            <a:ext cx="85725" cy="460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Line 55"/>
          <p:cNvSpPr>
            <a:spLocks noChangeShapeType="1"/>
          </p:cNvSpPr>
          <p:nvPr/>
        </p:nvSpPr>
        <p:spPr bwMode="auto">
          <a:xfrm flipV="1">
            <a:off x="6416964" y="2376761"/>
            <a:ext cx="90488" cy="460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Rectangle 9"/>
          <p:cNvSpPr>
            <a:spLocks noChangeArrowheads="1"/>
          </p:cNvSpPr>
          <p:nvPr/>
        </p:nvSpPr>
        <p:spPr bwMode="auto">
          <a:xfrm>
            <a:off x="8901806" y="4683794"/>
            <a:ext cx="720080" cy="288132"/>
          </a:xfrm>
          <a:prstGeom prst="rect">
            <a:avLst/>
          </a:prstGeom>
          <a:solidFill>
            <a:srgbClr val="00B0F0"/>
          </a:solidFill>
          <a:ln w="9525">
            <a:solidFill>
              <a:schemeClr val="tx1"/>
            </a:solidFill>
            <a:miter lim="800000"/>
          </a:ln>
          <a:effectLst/>
        </p:spPr>
        <p:txBody>
          <a:bodyPr wrap="none" anchor="ctr"/>
          <a:lstStyle>
            <a:lvl1pPr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1pPr>
            <a:lvl2pPr marL="742950" indent="-28575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2pPr>
            <a:lvl3pPr marL="11430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3pPr>
            <a:lvl4pPr marL="16002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4pPr>
            <a:lvl5pPr marL="2057400" indent="-228600" algn="ctr">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buClr>
                <a:schemeClr val="accent1"/>
              </a:buClr>
              <a:buFont typeface="Wingdings" panose="05000000000000000000" pitchFamily="2" charset="2"/>
              <a:defRPr kumimoji="1" sz="2000">
                <a:solidFill>
                  <a:schemeClr val="tx1"/>
                </a:solidFill>
                <a:latin typeface="Verdana" panose="020B0604030504040204" pitchFamily="34" charset="0"/>
                <a:ea typeface="宋体" panose="02010600030101010101" pitchFamily="2" charset="-122"/>
              </a:defRPr>
            </a:lvl9pPr>
          </a:lstStyle>
          <a:p>
            <a:pPr>
              <a:buClrTx/>
              <a:buFontTx/>
              <a:buNone/>
            </a:pPr>
            <a:endParaRPr kumimoji="0"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Rectangle 9"/>
          <p:cNvSpPr>
            <a:spLocks noChangeArrowheads="1"/>
          </p:cNvSpPr>
          <p:nvPr/>
        </p:nvSpPr>
        <p:spPr bwMode="auto">
          <a:xfrm>
            <a:off x="8901806" y="5142184"/>
            <a:ext cx="720080" cy="288132"/>
          </a:xfrm>
          <a:prstGeom prst="rect">
            <a:avLst/>
          </a:prstGeom>
          <a:solidFill>
            <a:srgbClr val="FFFF00"/>
          </a:solidFill>
          <a:ln w="9525">
            <a:solidFill>
              <a:schemeClr val="tx1"/>
            </a:solidFill>
            <a:miter lim="800000"/>
          </a:ln>
          <a:effectLst/>
        </p:spPr>
        <p:txBody>
          <a:bodyPr wrap="none" anchor="ctr"/>
          <a:lstStyle/>
          <a:p>
            <a:pPr algn="ctr"/>
            <a:endParaRPr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Rectangle 9"/>
          <p:cNvSpPr>
            <a:spLocks noChangeArrowheads="1"/>
          </p:cNvSpPr>
          <p:nvPr/>
        </p:nvSpPr>
        <p:spPr bwMode="auto">
          <a:xfrm>
            <a:off x="8901850" y="5641314"/>
            <a:ext cx="720080" cy="288132"/>
          </a:xfrm>
          <a:prstGeom prst="rect">
            <a:avLst/>
          </a:prstGeom>
          <a:solidFill>
            <a:schemeClr val="tx2">
              <a:lumMod val="20000"/>
              <a:lumOff val="80000"/>
            </a:schemeClr>
          </a:solidFill>
          <a:ln w="9525">
            <a:solidFill>
              <a:schemeClr val="tx1"/>
            </a:solidFill>
            <a:miter lim="800000"/>
          </a:ln>
          <a:effectLst/>
        </p:spPr>
        <p:txBody>
          <a:bodyPr wrap="none" anchor="ctr"/>
          <a:lstStyle/>
          <a:p>
            <a:pPr algn="ctr"/>
            <a:endParaRPr lang="en-US" altLang="zh-TW"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文本框 56"/>
          <p:cNvSpPr txBox="1"/>
          <p:nvPr/>
        </p:nvSpPr>
        <p:spPr bwMode="auto">
          <a:xfrm>
            <a:off x="9807249" y="4705074"/>
            <a:ext cx="1330772" cy="215444"/>
          </a:xfrm>
          <a:prstGeom prst="rect">
            <a:avLst/>
          </a:prstGeom>
          <a:noFill/>
          <a:ln w="9525" algn="ctr">
            <a:noFill/>
            <a:miter lim="800000"/>
          </a:ln>
        </p:spPr>
        <p:txBody>
          <a:bodyPr vert="horz" wrap="square" lIns="0" tIns="0" rIns="0" bIns="0" numCol="1" rtlCol="0" anchor="ctr" anchorCtr="0" compatLnSpc="1">
            <a:spAutoFit/>
          </a:bodyPr>
          <a:lstStyle/>
          <a:p>
            <a:r>
              <a:rPr kumimoji="1"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事实表</a:t>
            </a:r>
            <a:r>
              <a:rPr kumimoji="1" lang="en-US" altLang="zh-CN" sz="1400" b="1" dirty="0" smtClean="0">
                <a:latin typeface="Huawei Sans" panose="020C0503030203020204" pitchFamily="34" charset="0"/>
                <a:ea typeface="方正兰亭黑简体" panose="02000000000000000000" pitchFamily="2" charset="-122"/>
                <a:sym typeface="Huawei Sans" panose="020C0503030203020204" pitchFamily="34" charset="0"/>
              </a:rPr>
              <a:t>(Fact)</a:t>
            </a:r>
            <a:endParaRPr kumimoji="1"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文本框 57"/>
          <p:cNvSpPr txBox="1"/>
          <p:nvPr/>
        </p:nvSpPr>
        <p:spPr bwMode="auto">
          <a:xfrm>
            <a:off x="9807249" y="5163279"/>
            <a:ext cx="1330772" cy="215444"/>
          </a:xfrm>
          <a:prstGeom prst="rect">
            <a:avLst/>
          </a:prstGeom>
          <a:noFill/>
          <a:ln w="9525" algn="ctr">
            <a:noFill/>
            <a:miter lim="800000"/>
          </a:ln>
        </p:spPr>
        <p:txBody>
          <a:bodyPr vert="horz" wrap="square" lIns="0" tIns="0" rIns="0" bIns="0" numCol="1" rtlCol="0" anchor="ctr" anchorCtr="0" compatLnSpc="1">
            <a:spAutoFit/>
          </a:bodyPr>
          <a:lstStyle/>
          <a:p>
            <a:r>
              <a:rPr kumimoji="1"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维表</a:t>
            </a:r>
            <a:r>
              <a:rPr kumimoji="1" lang="en-US" altLang="zh-CN" sz="1400" b="1" dirty="0">
                <a:latin typeface="Huawei Sans" panose="020C0503030203020204" pitchFamily="34" charset="0"/>
                <a:ea typeface="方正兰亭黑简体" panose="02000000000000000000" pitchFamily="2" charset="-122"/>
                <a:sym typeface="Huawei Sans" panose="020C0503030203020204" pitchFamily="34" charset="0"/>
              </a:rPr>
              <a:t>(</a:t>
            </a:r>
            <a:r>
              <a:rPr kumimoji="1" lang="en-US" altLang="zh-CN" sz="1400" b="1" dirty="0" smtClean="0">
                <a:latin typeface="Huawei Sans" panose="020C0503030203020204" pitchFamily="34" charset="0"/>
                <a:ea typeface="方正兰亭黑简体" panose="02000000000000000000" pitchFamily="2" charset="-122"/>
                <a:sym typeface="Huawei Sans" panose="020C0503030203020204" pitchFamily="34" charset="0"/>
              </a:rPr>
              <a:t>Dimension)</a:t>
            </a:r>
            <a:endParaRPr kumimoji="1"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文本框 58"/>
          <p:cNvSpPr txBox="1"/>
          <p:nvPr/>
        </p:nvSpPr>
        <p:spPr bwMode="auto">
          <a:xfrm>
            <a:off x="9807249" y="5677658"/>
            <a:ext cx="1330772" cy="215444"/>
          </a:xfrm>
          <a:prstGeom prst="rect">
            <a:avLst/>
          </a:prstGeom>
          <a:noFill/>
          <a:ln w="9525" algn="ctr">
            <a:noFill/>
            <a:miter lim="800000"/>
          </a:ln>
        </p:spPr>
        <p:txBody>
          <a:bodyPr vert="horz" wrap="square" lIns="0" tIns="0" rIns="0" bIns="0" numCol="1" rtlCol="0" anchor="ctr" anchorCtr="0" compatLnSpc="1">
            <a:spAutoFit/>
          </a:bodyPr>
          <a:lstStyle/>
          <a:p>
            <a:r>
              <a:rPr kumimoji="1"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层级维表</a:t>
            </a:r>
            <a:endParaRPr kumimoji="1"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2" name="图片 61"/>
          <p:cNvPicPr>
            <a:picLocks noChangeAspect="1"/>
          </p:cNvPicPr>
          <p:nvPr/>
        </p:nvPicPr>
        <p:blipFill>
          <a:blip r:embed="rId1"/>
          <a:stretch>
            <a:fillRect/>
          </a:stretch>
        </p:blipFill>
        <p:spPr>
          <a:xfrm>
            <a:off x="9329496" y="1681761"/>
            <a:ext cx="955505" cy="1072848"/>
          </a:xfrm>
          <a:prstGeom prst="rect">
            <a:avLst/>
          </a:prstGeom>
        </p:spPr>
      </p:pic>
      <p:pic>
        <p:nvPicPr>
          <p:cNvPr id="63" name="图片 62"/>
          <p:cNvPicPr>
            <a:picLocks noChangeAspect="1"/>
          </p:cNvPicPr>
          <p:nvPr/>
        </p:nvPicPr>
        <p:blipFill>
          <a:blip r:embed="rId2"/>
          <a:stretch>
            <a:fillRect/>
          </a:stretch>
        </p:blipFill>
        <p:spPr>
          <a:xfrm>
            <a:off x="8586335" y="2557705"/>
            <a:ext cx="2658207" cy="1214772"/>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逻辑模型建设注意事项 </a:t>
            </a:r>
            <a:r>
              <a:rPr lang="en-US" altLang="zh-CN" dirty="0" smtClean="0">
                <a:sym typeface="Huawei Sans" panose="020C0503030203020204" pitchFamily="34" charset="0"/>
              </a:rPr>
              <a:t>(1)</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2913" y="1233488"/>
            <a:ext cx="11303000" cy="4931816"/>
          </a:xfrm>
        </p:spPr>
        <p:txBody>
          <a:bodyPr>
            <a:normAutofit/>
          </a:bodyPr>
          <a:lstStyle/>
          <a:p>
            <a:r>
              <a:rPr lang="zh-CN" altLang="en-US" sz="2000" dirty="0" smtClean="0">
                <a:sym typeface="Huawei Sans" panose="020C0503030203020204" pitchFamily="34" charset="0"/>
              </a:rPr>
              <a:t>建立命名规则</a:t>
            </a:r>
            <a:endParaRPr lang="en-US" altLang="zh-CN" sz="2000" dirty="0" smtClean="0">
              <a:sym typeface="Huawei Sans" panose="020C0503030203020204" pitchFamily="34" charset="0"/>
            </a:endParaRPr>
          </a:p>
          <a:p>
            <a:pPr lvl="1"/>
            <a:r>
              <a:rPr lang="zh-CN" altLang="en-US" sz="1800" dirty="0" smtClean="0">
                <a:sym typeface="Huawei Sans" panose="020C0503030203020204" pitchFamily="34" charset="0"/>
              </a:rPr>
              <a:t>命名规则的意义：</a:t>
            </a:r>
            <a:endParaRPr lang="en-US" altLang="zh-CN" sz="1800" dirty="0">
              <a:sym typeface="Huawei Sans" panose="020C0503030203020204" pitchFamily="34" charset="0"/>
            </a:endParaRPr>
          </a:p>
          <a:p>
            <a:pPr lvl="2"/>
            <a:r>
              <a:rPr lang="zh-CN" altLang="en-US" sz="1600" dirty="0" smtClean="0">
                <a:sym typeface="Huawei Sans" panose="020C0503030203020204" pitchFamily="34" charset="0"/>
              </a:rPr>
              <a:t>统一命名，避免歧义。</a:t>
            </a:r>
            <a:endParaRPr lang="en-US" altLang="zh-CN" sz="1600" dirty="0" smtClean="0">
              <a:sym typeface="Huawei Sans" panose="020C0503030203020204" pitchFamily="34" charset="0"/>
            </a:endParaRPr>
          </a:p>
          <a:p>
            <a:pPr lvl="2"/>
            <a:r>
              <a:rPr lang="zh-CN" altLang="en-US" sz="1600" dirty="0" smtClean="0">
                <a:sym typeface="Huawei Sans" panose="020C0503030203020204" pitchFamily="34" charset="0"/>
              </a:rPr>
              <a:t>防止冗余的实体或者属性产生。</a:t>
            </a:r>
            <a:endParaRPr lang="en-US" altLang="zh-CN" sz="1600" dirty="0" smtClean="0">
              <a:sym typeface="Huawei Sans" panose="020C0503030203020204" pitchFamily="34" charset="0"/>
            </a:endParaRPr>
          </a:p>
          <a:p>
            <a:pPr lvl="2"/>
            <a:r>
              <a:rPr lang="zh-CN" altLang="en-US" sz="1600" dirty="0" smtClean="0">
                <a:sym typeface="Huawei Sans" panose="020C0503030203020204" pitchFamily="34" charset="0"/>
              </a:rPr>
              <a:t>有利于工作中不同角色的人员之间通过规范的命名和属于进行交流。</a:t>
            </a:r>
            <a:endParaRPr lang="en-US" altLang="zh-CN" sz="1600" dirty="0" smtClean="0">
              <a:sym typeface="Huawei Sans" panose="020C0503030203020204" pitchFamily="34" charset="0"/>
            </a:endParaRPr>
          </a:p>
          <a:p>
            <a:pPr lvl="2"/>
            <a:r>
              <a:rPr lang="zh-CN" altLang="en-US" sz="1600" dirty="0" smtClean="0">
                <a:sym typeface="Huawei Sans" panose="020C0503030203020204" pitchFamily="34" charset="0"/>
              </a:rPr>
              <a:t>便于使用。</a:t>
            </a:r>
            <a:endParaRPr lang="en-US" altLang="zh-CN" sz="1400" dirty="0" smtClean="0">
              <a:sym typeface="Huawei Sans" panose="020C0503030203020204" pitchFamily="34" charset="0"/>
            </a:endParaRPr>
          </a:p>
          <a:p>
            <a:pPr lvl="1"/>
            <a:r>
              <a:rPr lang="zh-CN" altLang="en-US" sz="1800" dirty="0" smtClean="0">
                <a:sym typeface="Huawei Sans" panose="020C0503030203020204" pitchFamily="34" charset="0"/>
              </a:rPr>
              <a:t>实体和属性的命名建议：</a:t>
            </a:r>
            <a:endParaRPr lang="en-US" altLang="zh-CN" sz="1800" dirty="0" smtClean="0">
              <a:sym typeface="Huawei Sans" panose="020C0503030203020204" pitchFamily="34" charset="0"/>
            </a:endParaRPr>
          </a:p>
          <a:p>
            <a:pPr lvl="2"/>
            <a:r>
              <a:rPr lang="zh-CN" altLang="en-US" sz="1600" dirty="0" smtClean="0">
                <a:sym typeface="Huawei Sans" panose="020C0503030203020204" pitchFamily="34" charset="0"/>
              </a:rPr>
              <a:t>实体名称：分类域大写</a:t>
            </a:r>
            <a:r>
              <a:rPr lang="en-US" altLang="zh-CN" sz="1600" dirty="0" smtClean="0">
                <a:sym typeface="Huawei Sans" panose="020C0503030203020204" pitchFamily="34" charset="0"/>
              </a:rPr>
              <a:t>+</a:t>
            </a:r>
            <a:r>
              <a:rPr lang="zh-CN" altLang="en-US" sz="1600" dirty="0" smtClean="0">
                <a:sym typeface="Huawei Sans" panose="020C0503030203020204" pitchFamily="34" charset="0"/>
              </a:rPr>
              <a:t>实体描述词（全称，首字母大写）。</a:t>
            </a:r>
            <a:endParaRPr lang="en-US" altLang="zh-CN" sz="1600" dirty="0" smtClean="0">
              <a:sym typeface="Huawei Sans" panose="020C0503030203020204" pitchFamily="34" charset="0"/>
            </a:endParaRPr>
          </a:p>
          <a:p>
            <a:pPr lvl="2"/>
            <a:r>
              <a:rPr lang="zh-CN" altLang="en-US" sz="1600" dirty="0" smtClean="0">
                <a:sym typeface="Huawei Sans" panose="020C0503030203020204" pitchFamily="34" charset="0"/>
              </a:rPr>
              <a:t>属性名称：使用全称，首字母大写，一些约定俗称的空格缩写。</a:t>
            </a:r>
            <a:endParaRPr lang="en-US" altLang="zh-CN" sz="1600" dirty="0" smtClean="0">
              <a:sym typeface="Huawei Sans" panose="020C0503030203020204" pitchFamily="34" charset="0"/>
            </a:endParaRPr>
          </a:p>
          <a:p>
            <a:pPr lvl="2"/>
            <a:r>
              <a:rPr lang="zh-CN" altLang="en-US" sz="1600" dirty="0" smtClean="0">
                <a:sym typeface="Huawei Sans" panose="020C0503030203020204" pitchFamily="34" charset="0"/>
              </a:rPr>
              <a:t>避免英语和拼音的混用。</a:t>
            </a:r>
            <a:endParaRPr lang="en-US" altLang="zh-CN" sz="1600" dirty="0" smtClean="0">
              <a:sym typeface="Huawei Sans" panose="020C0503030203020204" pitchFamily="34" charset="0"/>
            </a:endParaRPr>
          </a:p>
          <a:p>
            <a:pPr lvl="2"/>
            <a:r>
              <a:rPr lang="zh-CN" altLang="en-US" sz="1600" dirty="0" smtClean="0">
                <a:sym typeface="Huawei Sans" panose="020C0503030203020204" pitchFamily="34" charset="0"/>
              </a:rPr>
              <a:t>如果是缩写，一定是英语的缩写，避免使用拼音的声母缩写。</a:t>
            </a:r>
            <a:endParaRPr lang="en-US" altLang="zh-CN" sz="1600" dirty="0" smtClean="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逻辑模型建设注意事项 </a:t>
            </a:r>
            <a:r>
              <a:rPr lang="en-US" altLang="zh-CN" smtClean="0">
                <a:sym typeface="Huawei Sans" panose="020C0503030203020204" pitchFamily="34" charset="0"/>
              </a:rPr>
              <a:t>(2)</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smtClean="0">
                <a:sym typeface="Huawei Sans" panose="020C0503030203020204" pitchFamily="34" charset="0"/>
              </a:rPr>
              <a:t>按照设计流程设计逻辑数据模型</a:t>
            </a:r>
            <a:endParaRPr lang="en-US" altLang="zh-CN" dirty="0" smtClean="0">
              <a:sym typeface="Huawei Sans" panose="020C0503030203020204" pitchFamily="34" charset="0"/>
            </a:endParaRPr>
          </a:p>
          <a:p>
            <a:r>
              <a:rPr lang="zh-CN" altLang="en-US" dirty="0" smtClean="0">
                <a:sym typeface="Huawei Sans" panose="020C0503030203020204" pitchFamily="34" charset="0"/>
              </a:rPr>
              <a:t>确定实体和属性：</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定义实体的主键</a:t>
            </a:r>
            <a:r>
              <a:rPr lang="en-US" altLang="zh-CN" dirty="0" smtClean="0">
                <a:sym typeface="Huawei Sans" panose="020C0503030203020204" pitchFamily="34" charset="0"/>
              </a:rPr>
              <a:t>(PK)</a:t>
            </a:r>
            <a:r>
              <a:rPr lang="en-US" altLang="zh-CN" dirty="0">
                <a:sym typeface="Huawei Sans" panose="020C0503030203020204" pitchFamily="34" charset="0"/>
              </a:rPr>
              <a:t>.</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定义部分非键属性</a:t>
            </a:r>
            <a:r>
              <a:rPr lang="en-US" altLang="zh-CN" dirty="0" smtClean="0">
                <a:sym typeface="Huawei Sans" panose="020C0503030203020204" pitchFamily="34" charset="0"/>
              </a:rPr>
              <a:t>(Non-Key Attribute).</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定义非唯一属性组。</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添加相应的注释内容。</a:t>
            </a:r>
            <a:endParaRPr lang="en-US" altLang="zh-CN" dirty="0" smtClean="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逻辑模型建设注意事项 </a:t>
            </a:r>
            <a:r>
              <a:rPr lang="en-US" altLang="zh-CN" dirty="0" smtClean="0">
                <a:sym typeface="Huawei Sans" panose="020C0503030203020204" pitchFamily="34" charset="0"/>
              </a:rPr>
              <a:t>(3)</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2913" y="1233488"/>
            <a:ext cx="9073467" cy="4931816"/>
          </a:xfrm>
        </p:spPr>
        <p:txBody>
          <a:bodyPr>
            <a:normAutofit/>
          </a:bodyPr>
          <a:lstStyle/>
          <a:p>
            <a:r>
              <a:rPr lang="zh-CN" altLang="en-US" dirty="0" smtClean="0">
                <a:sym typeface="Huawei Sans" panose="020C0503030203020204" pitchFamily="34" charset="0"/>
              </a:rPr>
              <a:t>确定实体与实体之间的关系：</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通过外键来体现。</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决定实体之间是否是可识别的关系。</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确定关系的基数属于</a:t>
            </a:r>
            <a:r>
              <a:rPr lang="en-US" altLang="zh-CN" dirty="0" smtClean="0">
                <a:sym typeface="Huawei Sans" panose="020C0503030203020204" pitchFamily="34" charset="0"/>
              </a:rPr>
              <a:t>1:1, 1:n</a:t>
            </a:r>
            <a:r>
              <a:rPr lang="zh-CN" altLang="en-US" dirty="0" smtClean="0">
                <a:sym typeface="Huawei Sans" panose="020C0503030203020204" pitchFamily="34" charset="0"/>
              </a:rPr>
              <a:t>还是</a:t>
            </a:r>
            <a:r>
              <a:rPr lang="en-US" altLang="zh-CN" dirty="0" smtClean="0">
                <a:sym typeface="Huawei Sans" panose="020C0503030203020204" pitchFamily="34" charset="0"/>
              </a:rPr>
              <a:t>n:m</a:t>
            </a:r>
            <a:r>
              <a:rPr lang="zh-CN" altLang="en-US" dirty="0" smtClean="0">
                <a:sym typeface="Huawei Sans" panose="020C0503030203020204" pitchFamily="34" charset="0"/>
              </a:rPr>
              <a:t>。</a:t>
            </a:r>
            <a:endParaRPr lang="en-US" altLang="zh-CN" dirty="0">
              <a:sym typeface="Huawei Sans" panose="020C0503030203020204" pitchFamily="34" charset="0"/>
            </a:endParaRPr>
          </a:p>
          <a:p>
            <a:r>
              <a:rPr lang="zh-CN" altLang="en-US" dirty="0" smtClean="0">
                <a:sym typeface="Huawei Sans" panose="020C0503030203020204" pitchFamily="34" charset="0"/>
              </a:rPr>
              <a:t>补充实体的非键值属性：</a:t>
            </a:r>
            <a:endParaRPr lang="en-US" altLang="zh-CN" dirty="0">
              <a:sym typeface="Huawei Sans" panose="020C0503030203020204" pitchFamily="34" charset="0"/>
            </a:endParaRPr>
          </a:p>
          <a:p>
            <a:pPr lvl="1"/>
            <a:r>
              <a:rPr lang="zh-CN" altLang="en-US" sz="1800" dirty="0" smtClean="0">
                <a:sym typeface="Huawei Sans" panose="020C0503030203020204" pitchFamily="34" charset="0"/>
              </a:rPr>
              <a:t>按照</a:t>
            </a:r>
            <a:r>
              <a:rPr lang="en-US" altLang="zh-CN" sz="1800" dirty="0" smtClean="0">
                <a:sym typeface="Huawei Sans" panose="020C0503030203020204" pitchFamily="34" charset="0"/>
              </a:rPr>
              <a:t>3NF</a:t>
            </a:r>
            <a:r>
              <a:rPr lang="zh-CN" altLang="en-US" sz="1800" dirty="0" smtClean="0">
                <a:sym typeface="Huawei Sans" panose="020C0503030203020204" pitchFamily="34" charset="0"/>
              </a:rPr>
              <a:t>的规则，判定添加的属性是否符合</a:t>
            </a:r>
            <a:r>
              <a:rPr lang="en-US" altLang="zh-CN" sz="1800" dirty="0" smtClean="0">
                <a:sym typeface="Huawei Sans" panose="020C0503030203020204" pitchFamily="34" charset="0"/>
              </a:rPr>
              <a:t>3NF</a:t>
            </a:r>
            <a:r>
              <a:rPr lang="zh-CN" altLang="en-US" sz="1800" dirty="0" smtClean="0">
                <a:sym typeface="Huawei Sans" panose="020C0503030203020204" pitchFamily="34" charset="0"/>
              </a:rPr>
              <a:t>的设计原则。</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如果新增属性违反</a:t>
            </a:r>
            <a:r>
              <a:rPr lang="en-US" altLang="zh-CN" sz="1800" dirty="0" smtClean="0">
                <a:sym typeface="Huawei Sans" panose="020C0503030203020204" pitchFamily="34" charset="0"/>
              </a:rPr>
              <a:t>3NF</a:t>
            </a:r>
            <a:r>
              <a:rPr lang="zh-CN" altLang="en-US" sz="1800" dirty="0" smtClean="0">
                <a:sym typeface="Huawei Sans" panose="020C0503030203020204" pitchFamily="34" charset="0"/>
              </a:rPr>
              <a:t>，需要进行实体拆分，确定新的实体和关系。</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添加注释。</a:t>
            </a:r>
            <a:endParaRPr lang="en-US" altLang="zh-CN" sz="1800" dirty="0" smtClean="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sym typeface="Huawei Sans" panose="020C0503030203020204" pitchFamily="34" charset="0"/>
              </a:rPr>
              <a:t>数据库</a:t>
            </a:r>
            <a:r>
              <a:rPr lang="zh-CN" altLang="en-US" dirty="0" smtClean="0">
                <a:sym typeface="Huawei Sans" panose="020C0503030203020204" pitchFamily="34" charset="0"/>
              </a:rPr>
              <a:t>设计的概念</a:t>
            </a:r>
            <a:endParaRPr lang="zh-CN" altLang="en-US" dirty="0">
              <a:sym typeface="Huawei Sans" panose="020C0503030203020204" pitchFamily="34" charset="0"/>
            </a:endParaRPr>
          </a:p>
        </p:txBody>
      </p:sp>
      <p:sp>
        <p:nvSpPr>
          <p:cNvPr id="2" name="文本占位符 1"/>
          <p:cNvSpPr>
            <a:spLocks noGrp="1"/>
          </p:cNvSpPr>
          <p:nvPr>
            <p:ph type="body" sz="quarter" idx="10"/>
          </p:nvPr>
        </p:nvSpPr>
        <p:spPr/>
        <p:txBody>
          <a:bodyPr/>
          <a:lstStyle/>
          <a:p>
            <a:r>
              <a:rPr lang="zh-CN" altLang="en-US" sz="2200" dirty="0" smtClean="0">
                <a:sym typeface="Huawei Sans" panose="020C0503030203020204" pitchFamily="34" charset="0"/>
              </a:rPr>
              <a:t>什么是数据库设计？</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数据库设计是指对于一个给定的应用环境，构造优化的数据库逻辑模式和物理结构，并据此建立数据库及其应用系统，使之能够有效地存储和管理数据，满足各种用户的应用需求。</a:t>
            </a:r>
            <a:endParaRPr lang="zh-CN" altLang="en-US" sz="1800" dirty="0">
              <a:sym typeface="Huawei Sans" panose="020C0503030203020204" pitchFamily="34" charset="0"/>
            </a:endParaRPr>
          </a:p>
          <a:p>
            <a:pPr marL="0" indent="0">
              <a:buNone/>
            </a:pPr>
            <a:endParaRPr lang="zh-CN" altLang="en-US" dirty="0">
              <a:sym typeface="Huawei Sans" panose="020C0503030203020204" pitchFamily="34" charset="0"/>
            </a:endParaRPr>
          </a:p>
          <a:p>
            <a:endParaRPr lang="zh-CN" altLang="en-US" dirty="0">
              <a:sym typeface="Huawei Sans" panose="020C0503030203020204" pitchFamily="34" charset="0"/>
            </a:endParaRPr>
          </a:p>
        </p:txBody>
      </p:sp>
      <p:pic>
        <p:nvPicPr>
          <p:cNvPr id="6" name="图片 5"/>
          <p:cNvPicPr>
            <a:picLocks noChangeAspect="1"/>
          </p:cNvPicPr>
          <p:nvPr/>
        </p:nvPicPr>
        <p:blipFill>
          <a:blip r:embed="rId1"/>
          <a:stretch>
            <a:fillRect/>
          </a:stretch>
        </p:blipFill>
        <p:spPr>
          <a:xfrm>
            <a:off x="3780784" y="3141095"/>
            <a:ext cx="4630432" cy="2982817"/>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数据库设计概述</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需求分析</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概念</a:t>
            </a:r>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设计</a:t>
            </a:r>
            <a:endPar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逻辑设计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物理</a:t>
            </a:r>
            <a:r>
              <a:rPr lang="zh-CN" altLang="en-US" b="1" dirty="0" smtClean="0">
                <a:latin typeface="Huawei Sans" panose="020C0503030203020204" pitchFamily="34" charset="0"/>
                <a:ea typeface="方正兰亭黑简体" panose="02000000000000000000" pitchFamily="2" charset="-122"/>
                <a:sym typeface="Huawei Sans" panose="020C0503030203020204" pitchFamily="34" charset="0"/>
              </a:rPr>
              <a:t>设计</a:t>
            </a:r>
            <a:endParaRPr lang="en-US" altLang="zh-CN" b="1"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a:t>
            </a:r>
            <a:r>
              <a:rPr lang="zh-CN" altLang="en-US"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案例</a:t>
            </a:r>
            <a:endParaRPr lang="zh-CN" altLang="en-US" b="1" dirty="0">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物理</a:t>
            </a:r>
            <a:r>
              <a:rPr lang="zh-CN" altLang="en-US" dirty="0" smtClean="0">
                <a:sym typeface="Huawei Sans" panose="020C0503030203020204" pitchFamily="34" charset="0"/>
              </a:rPr>
              <a:t>设计和</a:t>
            </a:r>
            <a:r>
              <a:rPr lang="zh-CN" altLang="en-US" dirty="0">
                <a:sym typeface="Huawei Sans" panose="020C0503030203020204" pitchFamily="34" charset="0"/>
              </a:rPr>
              <a:t>物理</a:t>
            </a:r>
            <a:r>
              <a:rPr lang="zh-CN" altLang="en-US" dirty="0" smtClean="0">
                <a:sym typeface="Huawei Sans" panose="020C0503030203020204" pitchFamily="34" charset="0"/>
              </a:rPr>
              <a:t>模型</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2913" y="1233488"/>
            <a:ext cx="10369612" cy="4787800"/>
          </a:xfrm>
        </p:spPr>
        <p:txBody>
          <a:bodyPr/>
          <a:lstStyle/>
          <a:p>
            <a:r>
              <a:rPr lang="zh-CN" altLang="en-US" sz="2000" dirty="0">
                <a:sym typeface="Huawei Sans" panose="020C0503030203020204" pitchFamily="34" charset="0"/>
              </a:rPr>
              <a:t>物理</a:t>
            </a:r>
            <a:r>
              <a:rPr lang="zh-CN" altLang="en-US" sz="2000" dirty="0" smtClean="0">
                <a:sym typeface="Huawei Sans" panose="020C0503030203020204" pitchFamily="34" charset="0"/>
              </a:rPr>
              <a:t>设计</a:t>
            </a:r>
            <a:endParaRPr lang="en-US" altLang="zh-CN" sz="2000" dirty="0">
              <a:sym typeface="Huawei Sans" panose="020C0503030203020204" pitchFamily="34" charset="0"/>
            </a:endParaRPr>
          </a:p>
          <a:p>
            <a:pPr lvl="1"/>
            <a:r>
              <a:rPr lang="zh-CN" altLang="en-US" sz="1800" dirty="0" smtClean="0">
                <a:sym typeface="Huawei Sans" panose="020C0503030203020204" pitchFamily="34" charset="0"/>
              </a:rPr>
              <a:t>在用户确认的逻辑模型基础上，以数据库系统运行效率，业务操作效率，前端应用效率等因素为出发点对模型进行的调整。</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面向物理实施过程的具体细节。</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最终目的是转化为目标数据库的可部署的定义语言</a:t>
            </a:r>
            <a:r>
              <a:rPr lang="en-US" altLang="zh-CN" sz="1800" dirty="0" smtClean="0">
                <a:sym typeface="Huawei Sans" panose="020C0503030203020204" pitchFamily="34" charset="0"/>
              </a:rPr>
              <a:t>(DDL)</a:t>
            </a:r>
            <a:r>
              <a:rPr lang="zh-CN" altLang="en-US" sz="1800" dirty="0" smtClean="0">
                <a:sym typeface="Huawei Sans" panose="020C0503030203020204" pitchFamily="34" charset="0"/>
              </a:rPr>
              <a:t>。</a:t>
            </a:r>
            <a:endParaRPr lang="en-US" altLang="zh-CN" sz="1800" dirty="0" smtClean="0">
              <a:sym typeface="Huawei Sans" panose="020C0503030203020204" pitchFamily="34" charset="0"/>
            </a:endParaRPr>
          </a:p>
          <a:p>
            <a:pPr lvl="1"/>
            <a:r>
              <a:rPr lang="zh-CN" altLang="en-US" sz="1800" dirty="0">
                <a:sym typeface="Huawei Sans" panose="020C0503030203020204" pitchFamily="34" charset="0"/>
              </a:rPr>
              <a:t>工作</a:t>
            </a:r>
            <a:r>
              <a:rPr lang="zh-CN" altLang="en-US" sz="1800" dirty="0" smtClean="0">
                <a:sym typeface="Huawei Sans" panose="020C0503030203020204" pitchFamily="34" charset="0"/>
              </a:rPr>
              <a:t>内容，包括但不限于</a:t>
            </a:r>
            <a:endParaRPr lang="en-US" altLang="zh-CN" sz="1800" dirty="0" smtClean="0">
              <a:sym typeface="Huawei Sans" panose="020C0503030203020204" pitchFamily="34" charset="0"/>
            </a:endParaRPr>
          </a:p>
          <a:p>
            <a:pPr lvl="2"/>
            <a:r>
              <a:rPr lang="zh-CN" altLang="en-US" sz="1600" dirty="0" smtClean="0">
                <a:sym typeface="Huawei Sans" panose="020C0503030203020204" pitchFamily="34" charset="0"/>
              </a:rPr>
              <a:t>实体非正则化处理；</a:t>
            </a:r>
            <a:endParaRPr lang="en-US" altLang="zh-CN" sz="1600" dirty="0" smtClean="0">
              <a:sym typeface="Huawei Sans" panose="020C0503030203020204" pitchFamily="34" charset="0"/>
            </a:endParaRPr>
          </a:p>
          <a:p>
            <a:pPr lvl="2"/>
            <a:r>
              <a:rPr lang="zh-CN" altLang="en-US" sz="1600" dirty="0" smtClean="0">
                <a:sym typeface="Huawei Sans" panose="020C0503030203020204" pitchFamily="34" charset="0"/>
              </a:rPr>
              <a:t>表和字段的物理命名；</a:t>
            </a:r>
            <a:endParaRPr lang="en-US" altLang="zh-CN" sz="1600" dirty="0" smtClean="0">
              <a:sym typeface="Huawei Sans" panose="020C0503030203020204" pitchFamily="34" charset="0"/>
            </a:endParaRPr>
          </a:p>
          <a:p>
            <a:pPr lvl="2"/>
            <a:r>
              <a:rPr lang="zh-CN" altLang="en-US" sz="1600" dirty="0" smtClean="0">
                <a:sym typeface="Huawei Sans" panose="020C0503030203020204" pitchFamily="34" charset="0"/>
              </a:rPr>
              <a:t>确定字段的类型，长度，精度，大小写敏感等属性；</a:t>
            </a:r>
            <a:endParaRPr lang="en-US" altLang="zh-CN" sz="1600" dirty="0" smtClean="0">
              <a:sym typeface="Huawei Sans" panose="020C0503030203020204" pitchFamily="34" charset="0"/>
            </a:endParaRPr>
          </a:p>
          <a:p>
            <a:pPr lvl="2"/>
            <a:r>
              <a:rPr lang="zh-CN" altLang="en-US" sz="1600" dirty="0" smtClean="0">
                <a:sym typeface="Huawei Sans" panose="020C0503030203020204" pitchFamily="34" charset="0"/>
              </a:rPr>
              <a:t>增加逻辑模型中不存在的物理对象：索引，约束，分区等。</a:t>
            </a:r>
            <a:endParaRPr lang="en-US" altLang="zh-CN" sz="1800" dirty="0" smtClean="0">
              <a:sym typeface="Huawei Sans" panose="020C0503030203020204" pitchFamily="34" charset="0"/>
            </a:endParaRPr>
          </a:p>
          <a:p>
            <a:pPr lvl="1"/>
            <a:endParaRPr lang="en-US" altLang="zh-CN" sz="1800"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相同的事物不同的名称</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2913" y="1233488"/>
            <a:ext cx="8604095" cy="827360"/>
          </a:xfrm>
        </p:spPr>
        <p:txBody>
          <a:bodyPr>
            <a:normAutofit/>
          </a:bodyPr>
          <a:lstStyle/>
          <a:p>
            <a:r>
              <a:rPr lang="zh-CN" altLang="en-US" dirty="0" smtClean="0">
                <a:sym typeface="Huawei Sans" panose="020C0503030203020204" pitchFamily="34" charset="0"/>
              </a:rPr>
              <a:t>同一个概念在不同阶段的名称</a:t>
            </a:r>
            <a:endParaRPr lang="en-US" altLang="zh-CN" dirty="0" smtClean="0">
              <a:sym typeface="Huawei Sans" panose="020C0503030203020204" pitchFamily="34" charset="0"/>
            </a:endParaRPr>
          </a:p>
        </p:txBody>
      </p:sp>
      <p:graphicFrame>
        <p:nvGraphicFramePr>
          <p:cNvPr id="4" name="表格 3"/>
          <p:cNvGraphicFramePr>
            <a:graphicFrameLocks noGrp="1"/>
          </p:cNvGraphicFramePr>
          <p:nvPr/>
        </p:nvGraphicFramePr>
        <p:xfrm>
          <a:off x="2027548" y="2492896"/>
          <a:ext cx="8280920" cy="2003548"/>
        </p:xfrm>
        <a:graphic>
          <a:graphicData uri="http://schemas.openxmlformats.org/drawingml/2006/table">
            <a:tbl>
              <a:tblPr firstRow="1" bandRow="1"/>
              <a:tblGrid>
                <a:gridCol w="1897712"/>
                <a:gridCol w="2127736"/>
                <a:gridCol w="2127736"/>
                <a:gridCol w="2127736"/>
              </a:tblGrid>
              <a:tr h="500887">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操作型文件系统</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关系型理论</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逻辑模型</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物理模型</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文件</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(File)</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关系</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(Relation)</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实体</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(Entity)</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表</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(Table)</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行记录</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(Record)</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元组</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(Tuple)</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实例</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(Instance)</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行</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(Row)</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列记录</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(Field)</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属性</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(Attribute)</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属性</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(Attribute)</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字段</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(Column)</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逻辑模型和物理模型对比</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2913" y="1266826"/>
            <a:ext cx="8604095" cy="827360"/>
          </a:xfrm>
        </p:spPr>
        <p:txBody>
          <a:bodyPr>
            <a:normAutofit/>
          </a:bodyPr>
          <a:lstStyle/>
          <a:p>
            <a:r>
              <a:rPr lang="en-US" altLang="zh-CN" dirty="0" smtClean="0">
                <a:sym typeface="Huawei Sans" panose="020C0503030203020204" pitchFamily="34" charset="0"/>
              </a:rPr>
              <a:t>LDM vs. PDM</a:t>
            </a:r>
            <a:endParaRPr lang="en-US" altLang="zh-CN" dirty="0" smtClean="0">
              <a:sym typeface="Huawei Sans" panose="020C0503030203020204" pitchFamily="34" charset="0"/>
            </a:endParaRPr>
          </a:p>
        </p:txBody>
      </p:sp>
      <p:graphicFrame>
        <p:nvGraphicFramePr>
          <p:cNvPr id="4" name="表格 3"/>
          <p:cNvGraphicFramePr>
            <a:graphicFrameLocks noGrp="1"/>
          </p:cNvGraphicFramePr>
          <p:nvPr/>
        </p:nvGraphicFramePr>
        <p:xfrm>
          <a:off x="1991544" y="1916832"/>
          <a:ext cx="8172908" cy="4007096"/>
        </p:xfrm>
        <a:graphic>
          <a:graphicData uri="http://schemas.openxmlformats.org/drawingml/2006/table">
            <a:tbl>
              <a:tblPr firstRow="1" bandRow="1"/>
              <a:tblGrid>
                <a:gridCol w="2160240"/>
                <a:gridCol w="3006334"/>
                <a:gridCol w="3006334"/>
              </a:tblGrid>
              <a:tr h="500887">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逻辑模型</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smtClean="0">
                          <a:latin typeface="Huawei Sans" panose="020C0503030203020204" pitchFamily="34" charset="0"/>
                          <a:ea typeface="方正兰亭黑简体" panose="02000000000000000000" pitchFamily="2" charset="-122"/>
                          <a:sym typeface="Huawei Sans" panose="020C0503030203020204" pitchFamily="34" charset="0"/>
                        </a:rPr>
                        <a:t>物理模型</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包含内容</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实体、属性</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表，字段</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键值</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主键</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索引，唯一性约束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名称定义</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业务名称</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物理命名</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（受到数据库产品限制）</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正则化</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符合</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3NF</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依据性能进行非正则化处理</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冗余数据</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无冗余数据</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含冗余数据</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派生数据</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无派生数据</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含派生数据</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tcPr>
                </a:tc>
              </a:tr>
              <a:tr h="500887">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面向用户</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业务人员和建模人员</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DBA</a:t>
                      </a: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和应用开发人员</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物理模型反范式处理</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smtClean="0">
                <a:sym typeface="Huawei Sans" panose="020C0503030203020204" pitchFamily="34" charset="0"/>
              </a:rPr>
              <a:t>从性能和应用需求出发</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物理模型是以性能为出发点，支持应用需求，兼顾数据库物理限制。</a:t>
            </a:r>
            <a:endParaRPr lang="en-US" altLang="zh-CN" dirty="0" smtClean="0">
              <a:sym typeface="Huawei Sans" panose="020C0503030203020204" pitchFamily="34" charset="0"/>
            </a:endParaRPr>
          </a:p>
          <a:p>
            <a:pPr lvl="1"/>
            <a:r>
              <a:rPr lang="en-US" altLang="zh-CN" dirty="0" smtClean="0">
                <a:sym typeface="Huawei Sans" panose="020C0503030203020204" pitchFamily="34" charset="0"/>
              </a:rPr>
              <a:t>CPU</a:t>
            </a:r>
            <a:r>
              <a:rPr lang="zh-CN" altLang="en-US" dirty="0" smtClean="0">
                <a:sym typeface="Huawei Sans" panose="020C0503030203020204" pitchFamily="34" charset="0"/>
              </a:rPr>
              <a:t>无限快，内存无限多，存储无限大，带宽无限宽，还有必要反范式处理么？</a:t>
            </a:r>
            <a:endParaRPr lang="en-US" altLang="zh-CN" dirty="0" smtClean="0">
              <a:sym typeface="Huawei Sans" panose="020C0503030203020204" pitchFamily="34" charset="0"/>
            </a:endParaRPr>
          </a:p>
          <a:p>
            <a:r>
              <a:rPr lang="zh-CN" altLang="en-US" dirty="0" smtClean="0">
                <a:sym typeface="Huawei Sans" panose="020C0503030203020204" pitchFamily="34" charset="0"/>
              </a:rPr>
              <a:t>有限的资源，有限的硬件条件提出了物理模型反范式化的需求。</a:t>
            </a:r>
            <a:endParaRPr lang="en-US" altLang="zh-CN" dirty="0" smtClean="0">
              <a:sym typeface="Huawei Sans" panose="020C0503030203020204" pitchFamily="34" charset="0"/>
            </a:endParaRPr>
          </a:p>
          <a:p>
            <a:r>
              <a:rPr lang="zh-CN" altLang="en-US" dirty="0" smtClean="0">
                <a:sym typeface="Huawei Sans" panose="020C0503030203020204" pitchFamily="34" charset="0"/>
              </a:rPr>
              <a:t>反范式处理需要适度进行</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对于特定配置的硬件系统，在满足应用功能目标和性能指标的前提下，适度进行。</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带来数据冗余问题。</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有可能会导致数据不一致问题。</a:t>
            </a:r>
            <a:endParaRPr lang="en-US" altLang="zh-CN"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反范式示例 </a:t>
            </a:r>
            <a:r>
              <a:rPr lang="en-US" altLang="zh-CN" dirty="0" smtClean="0">
                <a:sym typeface="Huawei Sans" panose="020C0503030203020204" pitchFamily="34" charset="0"/>
              </a:rPr>
              <a:t>(1)</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524104"/>
          </a:xfrm>
        </p:spPr>
        <p:txBody>
          <a:bodyPr>
            <a:normAutofit lnSpcReduction="10000"/>
          </a:bodyPr>
          <a:lstStyle/>
          <a:p>
            <a:r>
              <a:rPr lang="zh-CN" altLang="en-US" dirty="0" smtClean="0">
                <a:sym typeface="Huawei Sans" panose="020C0503030203020204" pitchFamily="34" charset="0"/>
              </a:rPr>
              <a:t>增加冗余列，避免频繁发生表关联操作</a:t>
            </a:r>
            <a:r>
              <a:rPr lang="en-US" altLang="zh-CN" dirty="0" smtClean="0">
                <a:sym typeface="Huawei Sans" panose="020C0503030203020204" pitchFamily="34" charset="0"/>
              </a:rPr>
              <a:t>(Join)</a:t>
            </a:r>
            <a:r>
              <a:rPr lang="en-US" altLang="zh-CN" dirty="0">
                <a:sym typeface="Huawei Sans" panose="020C0503030203020204" pitchFamily="34" charset="0"/>
              </a:rPr>
              <a:t>.</a:t>
            </a:r>
            <a:endParaRPr lang="en-US" altLang="zh-CN" dirty="0" smtClean="0">
              <a:sym typeface="Huawei Sans" panose="020C0503030203020204" pitchFamily="34" charset="0"/>
            </a:endParaRPr>
          </a:p>
        </p:txBody>
      </p:sp>
      <p:graphicFrame>
        <p:nvGraphicFramePr>
          <p:cNvPr id="4" name="表格 3"/>
          <p:cNvGraphicFramePr>
            <a:graphicFrameLocks noGrp="1"/>
          </p:cNvGraphicFramePr>
          <p:nvPr/>
        </p:nvGraphicFramePr>
        <p:xfrm>
          <a:off x="1232587" y="2113139"/>
          <a:ext cx="5214133" cy="1854200"/>
        </p:xfrm>
        <a:graphic>
          <a:graphicData uri="http://schemas.openxmlformats.org/drawingml/2006/table">
            <a:tbl>
              <a:tblPr firstRow="1" bandRow="1"/>
              <a:tblGrid>
                <a:gridCol w="1901763"/>
                <a:gridCol w="1728192"/>
                <a:gridCol w="1584178"/>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订单日期</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FK</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2010-08-01</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2010-11-15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2010-09-30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5" name="文本框 4"/>
          <p:cNvSpPr txBox="1"/>
          <p:nvPr/>
        </p:nvSpPr>
        <p:spPr bwMode="auto">
          <a:xfrm>
            <a:off x="1232585" y="1791371"/>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订单表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6" name="表格 5"/>
          <p:cNvGraphicFramePr>
            <a:graphicFrameLocks noGrp="1"/>
          </p:cNvGraphicFramePr>
          <p:nvPr/>
        </p:nvGraphicFramePr>
        <p:xfrm>
          <a:off x="7218573" y="2104410"/>
          <a:ext cx="3521943" cy="1854200"/>
        </p:xfrm>
        <a:graphic>
          <a:graphicData uri="http://schemas.openxmlformats.org/drawingml/2006/table">
            <a:tbl>
              <a:tblPr firstRow="1" bandRow="1"/>
              <a:tblGrid>
                <a:gridCol w="1901763"/>
                <a:gridCol w="1620180"/>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客户名称</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王先生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李先生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赵女士</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7" name="文本框 6"/>
          <p:cNvSpPr txBox="1"/>
          <p:nvPr/>
        </p:nvSpPr>
        <p:spPr bwMode="auto">
          <a:xfrm>
            <a:off x="7218573" y="1738386"/>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客户</a:t>
            </a: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 name="直接箭头连接符 7"/>
          <p:cNvCxnSpPr/>
          <p:nvPr/>
        </p:nvCxnSpPr>
        <p:spPr bwMode="auto">
          <a:xfrm flipH="1">
            <a:off x="6446720" y="2690999"/>
            <a:ext cx="771853" cy="0"/>
          </a:xfrm>
          <a:prstGeom prst="straightConnector1">
            <a:avLst/>
          </a:prstGeom>
          <a:solidFill>
            <a:schemeClr val="accent1"/>
          </a:solidFill>
          <a:ln w="19050" cap="flat" cmpd="sng" algn="ctr">
            <a:solidFill>
              <a:schemeClr val="tx1"/>
            </a:solidFill>
            <a:prstDash val="solid"/>
            <a:round/>
            <a:headEnd type="none" w="med" len="med"/>
            <a:tailEnd type="oval"/>
          </a:ln>
          <a:effectLst/>
        </p:spPr>
      </p:cxnSp>
      <p:sp>
        <p:nvSpPr>
          <p:cNvPr id="9" name="文本框 8"/>
          <p:cNvSpPr txBox="1"/>
          <p:nvPr/>
        </p:nvSpPr>
        <p:spPr bwMode="auto">
          <a:xfrm>
            <a:off x="6662032" y="2690999"/>
            <a:ext cx="308322" cy="184666"/>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0</a:t>
            </a:r>
            <a:r>
              <a:rPr kumimoji="1"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a:t>
            </a:r>
            <a:r>
              <a:rPr kumimoji="1"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n</a:t>
            </a:r>
            <a:endParaRPr kumimoji="1"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10" name="表格 9"/>
          <p:cNvGraphicFramePr>
            <a:graphicFrameLocks noGrp="1"/>
          </p:cNvGraphicFramePr>
          <p:nvPr/>
        </p:nvGraphicFramePr>
        <p:xfrm>
          <a:off x="2528380" y="4503891"/>
          <a:ext cx="6834313" cy="1854200"/>
        </p:xfrm>
        <a:graphic>
          <a:graphicData uri="http://schemas.openxmlformats.org/drawingml/2006/table">
            <a:tbl>
              <a:tblPr firstRow="1" bandRow="1"/>
              <a:tblGrid>
                <a:gridCol w="1901763"/>
                <a:gridCol w="1728192"/>
                <a:gridCol w="1620180"/>
                <a:gridCol w="1584178"/>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订单日期</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客户名称</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2010-08-01</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王先生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2010-11-15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李先生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2010-09-30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赵女士</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11" name="文本框 10"/>
          <p:cNvSpPr txBox="1"/>
          <p:nvPr/>
        </p:nvSpPr>
        <p:spPr bwMode="auto">
          <a:xfrm>
            <a:off x="2598853" y="4201037"/>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订单客户表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下箭头 13"/>
          <p:cNvSpPr/>
          <p:nvPr/>
        </p:nvSpPr>
        <p:spPr bwMode="auto">
          <a:xfrm>
            <a:off x="6607184" y="3958610"/>
            <a:ext cx="418018" cy="394157"/>
          </a:xfrm>
          <a:prstGeom prst="down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反范式示例 </a:t>
            </a:r>
            <a:r>
              <a:rPr lang="en-US" altLang="zh-CN" dirty="0" smtClean="0">
                <a:sym typeface="Huawei Sans" panose="020C0503030203020204" pitchFamily="34" charset="0"/>
              </a:rPr>
              <a:t>(2)</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1063189"/>
          </a:xfrm>
        </p:spPr>
        <p:txBody>
          <a:bodyPr>
            <a:normAutofit lnSpcReduction="10000"/>
          </a:bodyPr>
          <a:lstStyle/>
          <a:p>
            <a:r>
              <a:rPr lang="zh-CN" altLang="en-US" dirty="0" smtClean="0">
                <a:sym typeface="Huawei Sans" panose="020C0503030203020204" pitchFamily="34" charset="0"/>
              </a:rPr>
              <a:t>增加冗余列，利用</a:t>
            </a:r>
            <a:r>
              <a:rPr lang="en-US" altLang="zh-CN" dirty="0" smtClean="0">
                <a:sym typeface="Huawei Sans" panose="020C0503030203020204" pitchFamily="34" charset="0"/>
              </a:rPr>
              <a:t>repeating group</a:t>
            </a:r>
            <a:r>
              <a:rPr lang="zh-CN" altLang="en-US" dirty="0" smtClean="0">
                <a:sym typeface="Huawei Sans" panose="020C0503030203020204" pitchFamily="34" charset="0"/>
              </a:rPr>
              <a:t>来减少</a:t>
            </a:r>
            <a:r>
              <a:rPr lang="en-US" altLang="zh-CN" dirty="0">
                <a:sym typeface="Huawei Sans" panose="020C0503030203020204" pitchFamily="34" charset="0"/>
              </a:rPr>
              <a:t>SQL</a:t>
            </a:r>
            <a:r>
              <a:rPr lang="zh-CN" altLang="en-US" dirty="0" smtClean="0">
                <a:sym typeface="Huawei Sans" panose="020C0503030203020204" pitchFamily="34" charset="0"/>
              </a:rPr>
              <a:t>的复杂度。</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在前端报表应用中为了便于报表展现而采用的纵横转换。</a:t>
            </a:r>
            <a:endParaRPr lang="en-US" altLang="zh-CN" dirty="0" smtClean="0">
              <a:sym typeface="Huawei Sans" panose="020C0503030203020204" pitchFamily="34" charset="0"/>
            </a:endParaRPr>
          </a:p>
        </p:txBody>
      </p:sp>
      <p:graphicFrame>
        <p:nvGraphicFramePr>
          <p:cNvPr id="4" name="表格 3"/>
          <p:cNvGraphicFramePr>
            <a:graphicFrameLocks noGrp="1"/>
          </p:cNvGraphicFramePr>
          <p:nvPr/>
        </p:nvGraphicFramePr>
        <p:xfrm>
          <a:off x="1199456" y="2740063"/>
          <a:ext cx="3422615" cy="3175000"/>
        </p:xfrm>
        <a:graphic>
          <a:graphicData uri="http://schemas.openxmlformats.org/drawingml/2006/table">
            <a:tbl>
              <a:tblPr firstRow="1" bandRow="1"/>
              <a:tblGrid>
                <a:gridCol w="663203"/>
                <a:gridCol w="1270796"/>
                <a:gridCol w="1488616"/>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部门编号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销售月份</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销售额</a:t>
                      </a: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a:t>
                      </a: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元</a:t>
                      </a: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PK</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2019-01</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2019-02</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1,500,000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2019-03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1,800,000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2019-01</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900,000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2019-02</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1,300,000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600" smtClean="0">
                          <a:latin typeface="Huawei Sans" panose="020C0503030203020204" pitchFamily="34" charset="0"/>
                          <a:ea typeface="方正兰亭黑简体" panose="02000000000000000000" pitchFamily="2" charset="-122"/>
                          <a:sym typeface="Huawei Sans" panose="020C0503030203020204" pitchFamily="34" charset="0"/>
                        </a:rPr>
                        <a:t>2019-03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5" name="文本框 4"/>
          <p:cNvSpPr txBox="1"/>
          <p:nvPr/>
        </p:nvSpPr>
        <p:spPr bwMode="auto">
          <a:xfrm>
            <a:off x="1199454" y="2355665"/>
            <a:ext cx="1476166"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部门销售月报</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6" name="表格 5"/>
          <p:cNvGraphicFramePr>
            <a:graphicFrameLocks noGrp="1"/>
          </p:cNvGraphicFramePr>
          <p:nvPr/>
        </p:nvGraphicFramePr>
        <p:xfrm>
          <a:off x="5369650" y="3307643"/>
          <a:ext cx="6056750" cy="1691640"/>
        </p:xfrm>
        <a:graphic>
          <a:graphicData uri="http://schemas.openxmlformats.org/drawingml/2006/table">
            <a:tbl>
              <a:tblPr firstRow="1" bandRow="1"/>
              <a:tblGrid>
                <a:gridCol w="934470"/>
                <a:gridCol w="1280570"/>
                <a:gridCol w="1280570"/>
                <a:gridCol w="1280570"/>
                <a:gridCol w="1280570"/>
              </a:tblGrid>
              <a:tr h="37084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部门编号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一月销售额（元）</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二月销售额（元）</a:t>
                      </a:r>
                      <a:endPar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三月销售额（元）</a:t>
                      </a:r>
                      <a:endPar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一季度月均销售额（元）</a:t>
                      </a:r>
                      <a:endPar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7084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1,000,000</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1,400,000</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1,800,000</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1,400,000</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7084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900,000</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1,300,000</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2,000,000</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1,400,000</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7" name="文本框 6"/>
          <p:cNvSpPr txBox="1"/>
          <p:nvPr/>
        </p:nvSpPr>
        <p:spPr bwMode="auto">
          <a:xfrm>
            <a:off x="5369650" y="2934232"/>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客户</a:t>
            </a: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下箭头 9"/>
          <p:cNvSpPr/>
          <p:nvPr/>
        </p:nvSpPr>
        <p:spPr bwMode="auto">
          <a:xfrm rot="16200000">
            <a:off x="4755100" y="4130484"/>
            <a:ext cx="418018" cy="394157"/>
          </a:xfrm>
          <a:prstGeom prst="down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反范式示例 </a:t>
            </a:r>
            <a:r>
              <a:rPr lang="en-US" altLang="zh-CN" dirty="0" smtClean="0">
                <a:sym typeface="Huawei Sans" panose="020C0503030203020204" pitchFamily="34" charset="0"/>
              </a:rPr>
              <a:t>(3)</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4931816"/>
          </a:xfrm>
        </p:spPr>
        <p:txBody>
          <a:bodyPr>
            <a:normAutofit/>
          </a:bodyPr>
          <a:lstStyle/>
          <a:p>
            <a:r>
              <a:rPr lang="zh-CN" altLang="en-US" dirty="0" smtClean="0">
                <a:sym typeface="Huawei Sans" panose="020C0503030203020204" pitchFamily="34" charset="0"/>
              </a:rPr>
              <a:t>增加派生列，减少函数计算。</a:t>
            </a:r>
            <a:endParaRPr lang="en-US" altLang="zh-CN" dirty="0" smtClean="0">
              <a:sym typeface="Huawei Sans" panose="020C0503030203020204" pitchFamily="34" charset="0"/>
            </a:endParaRPr>
          </a:p>
        </p:txBody>
      </p:sp>
      <p:graphicFrame>
        <p:nvGraphicFramePr>
          <p:cNvPr id="4" name="表格 3"/>
          <p:cNvGraphicFramePr>
            <a:graphicFrameLocks noGrp="1"/>
          </p:cNvGraphicFramePr>
          <p:nvPr/>
        </p:nvGraphicFramePr>
        <p:xfrm>
          <a:off x="1164274" y="2564904"/>
          <a:ext cx="4581427" cy="2011680"/>
        </p:xfrm>
        <a:graphic>
          <a:graphicData uri="http://schemas.openxmlformats.org/drawingml/2006/table">
            <a:tbl>
              <a:tblPr firstRow="1" bandRow="1"/>
              <a:tblGrid>
                <a:gridCol w="1694395"/>
                <a:gridCol w="1443516"/>
                <a:gridCol w="1443516"/>
              </a:tblGrid>
              <a:tr h="318035">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客户名称</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客户年龄</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18035">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18035">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王先生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65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18035">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李先生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18035">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赵女士</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45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1803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1280009</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张女士</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aphicFrame>
        <p:nvGraphicFramePr>
          <p:cNvPr id="5" name="表格 4"/>
          <p:cNvGraphicFramePr>
            <a:graphicFrameLocks noGrp="1"/>
          </p:cNvGraphicFramePr>
          <p:nvPr/>
        </p:nvGraphicFramePr>
        <p:xfrm>
          <a:off x="6492006" y="2564904"/>
          <a:ext cx="4392487" cy="2011680"/>
        </p:xfrm>
        <a:graphic>
          <a:graphicData uri="http://schemas.openxmlformats.org/drawingml/2006/table">
            <a:tbl>
              <a:tblPr firstRow="1" bandRow="1"/>
              <a:tblGrid>
                <a:gridCol w="1235299"/>
                <a:gridCol w="1052396"/>
                <a:gridCol w="1052396"/>
                <a:gridCol w="1052396"/>
              </a:tblGrid>
              <a:tr h="335280">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客户名称</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客户年龄</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客户分组</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35280">
                <a:tc>
                  <a:txBody>
                    <a:bodyPr/>
                    <a:lstStyle/>
                    <a:p>
                      <a:pPr algn="ctr"/>
                      <a:r>
                        <a:rPr lang="en-US" altLang="zh-CN" sz="16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6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3528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王先生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65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老年组</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3528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李先生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中年组</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35280">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赵女士</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45</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中年组</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1280009</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张女士</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20</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青年组</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6" name="下箭头 5"/>
          <p:cNvSpPr/>
          <p:nvPr/>
        </p:nvSpPr>
        <p:spPr bwMode="auto">
          <a:xfrm rot="16200000">
            <a:off x="5909845" y="3373665"/>
            <a:ext cx="418018" cy="394157"/>
          </a:xfrm>
          <a:prstGeom prst="down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反范式常见手段</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000" dirty="0" smtClean="0">
                <a:sym typeface="Huawei Sans" panose="020C0503030203020204" pitchFamily="34" charset="0"/>
              </a:rPr>
              <a:t>常见反范式化处理方式</a:t>
            </a:r>
            <a:endParaRPr lang="en-US" altLang="zh-CN" sz="2000" dirty="0" smtClean="0">
              <a:sym typeface="Huawei Sans" panose="020C0503030203020204" pitchFamily="34" charset="0"/>
            </a:endParaRPr>
          </a:p>
          <a:p>
            <a:pPr lvl="1"/>
            <a:r>
              <a:rPr lang="zh-CN" altLang="en-US" sz="1800" dirty="0" smtClean="0">
                <a:sym typeface="Huawei Sans" panose="020C0503030203020204" pitchFamily="34" charset="0"/>
              </a:rPr>
              <a:t>增加重复组</a:t>
            </a:r>
            <a:r>
              <a:rPr lang="en-US" altLang="zh-CN" sz="1800" dirty="0" smtClean="0">
                <a:sym typeface="Huawei Sans" panose="020C0503030203020204" pitchFamily="34" charset="0"/>
              </a:rPr>
              <a:t>(repeating groups)</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预关联</a:t>
            </a:r>
            <a:r>
              <a:rPr lang="en-US" altLang="zh-CN" sz="1800" dirty="0" smtClean="0">
                <a:sym typeface="Huawei Sans" panose="020C0503030203020204" pitchFamily="34" charset="0"/>
              </a:rPr>
              <a:t>(pre-joins)</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派生字段</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建立汇总表或临时表</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表拆分（水平拆分或者垂直拆分）</a:t>
            </a:r>
            <a:endParaRPr lang="en-US" altLang="zh-CN" sz="1800" dirty="0" smtClean="0">
              <a:sym typeface="Huawei Sans" panose="020C0503030203020204" pitchFamily="34" charset="0"/>
            </a:endParaRPr>
          </a:p>
          <a:p>
            <a:r>
              <a:rPr lang="zh-CN" altLang="en-US" sz="2000" dirty="0" smtClean="0">
                <a:sym typeface="Huawei Sans" panose="020C0503030203020204" pitchFamily="34" charset="0"/>
              </a:rPr>
              <a:t>影响</a:t>
            </a:r>
            <a:endParaRPr lang="en-US" altLang="zh-CN" sz="2000" dirty="0" smtClean="0">
              <a:sym typeface="Huawei Sans" panose="020C0503030203020204" pitchFamily="34" charset="0"/>
            </a:endParaRPr>
          </a:p>
          <a:p>
            <a:pPr lvl="1"/>
            <a:r>
              <a:rPr lang="zh-CN" altLang="en-US" sz="1800" dirty="0" smtClean="0">
                <a:sym typeface="Huawei Sans" panose="020C0503030203020204" pitchFamily="34" charset="0"/>
              </a:rPr>
              <a:t>并非对所有处理过程都能带来性能提升，有些负面影响需要综合考虑进行平衡。</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反范式会降低数据模型的灵活性。</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带来数据不一致的风险。</a:t>
            </a:r>
            <a:endParaRPr lang="en-US" altLang="zh-CN" sz="1800" dirty="0" smtClean="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维护数据完整性</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4931816"/>
          </a:xfrm>
        </p:spPr>
        <p:txBody>
          <a:bodyPr>
            <a:normAutofit/>
          </a:bodyPr>
          <a:lstStyle/>
          <a:p>
            <a:r>
              <a:rPr lang="zh-CN" altLang="en-US" dirty="0" smtClean="0">
                <a:sym typeface="Huawei Sans" panose="020C0503030203020204" pitchFamily="34" charset="0"/>
              </a:rPr>
              <a:t>反范式处理后增加了数据冗余性，需要一定的管理措施来维护数据完整性。</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批处理维护</a:t>
            </a:r>
            <a:endParaRPr lang="en-US" altLang="zh-CN" dirty="0" smtClean="0">
              <a:sym typeface="Huawei Sans" panose="020C0503030203020204" pitchFamily="34" charset="0"/>
            </a:endParaRPr>
          </a:p>
          <a:p>
            <a:pPr lvl="2"/>
            <a:r>
              <a:rPr lang="zh-CN" altLang="en-US" dirty="0">
                <a:sym typeface="Huawei Sans" panose="020C0503030203020204" pitchFamily="34" charset="0"/>
              </a:rPr>
              <a:t>批处理维护是指对复制列或派生列的修改积累一定的时间后，运行一批处理作业或存储过程对复制或派生列进行修改，这只能在对实时性要求不高的情况下</a:t>
            </a:r>
            <a:r>
              <a:rPr lang="zh-CN" altLang="en-US" dirty="0" smtClean="0">
                <a:sym typeface="Huawei Sans" panose="020C0503030203020204" pitchFamily="34" charset="0"/>
              </a:rPr>
              <a:t>使用。</a:t>
            </a:r>
            <a:endParaRPr lang="en-US" altLang="zh-CN" dirty="0">
              <a:sym typeface="Huawei Sans" panose="020C0503030203020204" pitchFamily="34" charset="0"/>
            </a:endParaRPr>
          </a:p>
          <a:p>
            <a:pPr lvl="1"/>
            <a:r>
              <a:rPr lang="zh-CN" altLang="en-US" dirty="0" smtClean="0">
                <a:sym typeface="Huawei Sans" panose="020C0503030203020204" pitchFamily="34" charset="0"/>
              </a:rPr>
              <a:t>应用逻辑</a:t>
            </a:r>
            <a:endParaRPr lang="en-US" altLang="zh-CN" dirty="0" smtClean="0">
              <a:sym typeface="Huawei Sans" panose="020C0503030203020204" pitchFamily="34" charset="0"/>
            </a:endParaRPr>
          </a:p>
          <a:p>
            <a:pPr lvl="2"/>
            <a:r>
              <a:rPr lang="zh-CN" altLang="en-US" dirty="0">
                <a:sym typeface="Huawei Sans" panose="020C0503030203020204" pitchFamily="34" charset="0"/>
              </a:rPr>
              <a:t>在应用实现过程中，在同一事务中对所有涉及的表进行增、删、改</a:t>
            </a:r>
            <a:r>
              <a:rPr lang="zh-CN" altLang="en-US" dirty="0" smtClean="0">
                <a:sym typeface="Huawei Sans" panose="020C0503030203020204" pitchFamily="34" charset="0"/>
              </a:rPr>
              <a:t>操作。</a:t>
            </a:r>
            <a:endParaRPr lang="en-US" altLang="zh-CN" dirty="0">
              <a:sym typeface="Huawei Sans" panose="020C0503030203020204" pitchFamily="34" charset="0"/>
            </a:endParaRPr>
          </a:p>
          <a:p>
            <a:pPr lvl="2"/>
            <a:r>
              <a:rPr lang="zh-CN" altLang="en-US" dirty="0">
                <a:sym typeface="Huawei Sans" panose="020C0503030203020204" pitchFamily="34" charset="0"/>
              </a:rPr>
              <a:t>风险较大，容易遗漏，特别是在需求变化时，不易于</a:t>
            </a:r>
            <a:r>
              <a:rPr lang="zh-CN" altLang="en-US" dirty="0" smtClean="0">
                <a:sym typeface="Huawei Sans" panose="020C0503030203020204" pitchFamily="34" charset="0"/>
              </a:rPr>
              <a:t>维护。</a:t>
            </a:r>
            <a:endParaRPr lang="en-US" altLang="zh-CN" dirty="0">
              <a:sym typeface="Huawei Sans" panose="020C0503030203020204" pitchFamily="34" charset="0"/>
            </a:endParaRPr>
          </a:p>
          <a:p>
            <a:pPr lvl="1"/>
            <a:r>
              <a:rPr lang="zh-CN" altLang="en-US" dirty="0" smtClean="0">
                <a:sym typeface="Huawei Sans" panose="020C0503030203020204" pitchFamily="34" charset="0"/>
              </a:rPr>
              <a:t>触发器</a:t>
            </a:r>
            <a:endParaRPr lang="en-US" altLang="zh-CN" dirty="0" smtClean="0">
              <a:sym typeface="Huawei Sans" panose="020C0503030203020204" pitchFamily="34" charset="0"/>
            </a:endParaRPr>
          </a:p>
          <a:p>
            <a:pPr lvl="2"/>
            <a:r>
              <a:rPr lang="zh-CN" altLang="en-US" dirty="0">
                <a:sym typeface="Huawei Sans" panose="020C0503030203020204" pitchFamily="34" charset="0"/>
              </a:rPr>
              <a:t>实时处理性</a:t>
            </a:r>
            <a:r>
              <a:rPr lang="zh-CN" altLang="en-US" dirty="0" smtClean="0">
                <a:sym typeface="Huawei Sans" panose="020C0503030203020204" pitchFamily="34" charset="0"/>
              </a:rPr>
              <a:t>高。</a:t>
            </a:r>
            <a:endParaRPr lang="en-US" altLang="zh-CN" dirty="0">
              <a:sym typeface="Huawei Sans" panose="020C0503030203020204" pitchFamily="34" charset="0"/>
            </a:endParaRPr>
          </a:p>
          <a:p>
            <a:pPr lvl="2"/>
            <a:r>
              <a:rPr lang="zh-CN" altLang="en-US" dirty="0">
                <a:sym typeface="Huawei Sans" panose="020C0503030203020204" pitchFamily="34" charset="0"/>
              </a:rPr>
              <a:t>但对于数据库压力较大，尤其是高并发环境，触发器数量需要严格</a:t>
            </a:r>
            <a:r>
              <a:rPr lang="zh-CN" altLang="en-US" dirty="0" smtClean="0">
                <a:sym typeface="Huawei Sans" panose="020C0503030203020204" pitchFamily="34" charset="0"/>
              </a:rPr>
              <a:t>控制。</a:t>
            </a:r>
            <a:endParaRPr lang="en-US" altLang="zh-CN"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sym typeface="Huawei Sans" panose="020C0503030203020204" pitchFamily="34" charset="0"/>
              </a:rPr>
              <a:t>数据库设计的困难</a:t>
            </a:r>
            <a:endParaRPr lang="zh-CN" altLang="en-US" dirty="0">
              <a:sym typeface="Huawei Sans" panose="020C0503030203020204" pitchFamily="34" charset="0"/>
            </a:endParaRPr>
          </a:p>
        </p:txBody>
      </p:sp>
      <p:sp>
        <p:nvSpPr>
          <p:cNvPr id="2" name="文本占位符 1"/>
          <p:cNvSpPr>
            <a:spLocks noGrp="1"/>
          </p:cNvSpPr>
          <p:nvPr>
            <p:ph type="body" sz="quarter" idx="10"/>
          </p:nvPr>
        </p:nvSpPr>
        <p:spPr/>
        <p:txBody>
          <a:bodyPr/>
          <a:lstStyle/>
          <a:p>
            <a:r>
              <a:rPr lang="zh-CN" altLang="en-US" sz="2200" dirty="0">
                <a:sym typeface="Huawei Sans" panose="020C0503030203020204" pitchFamily="34" charset="0"/>
              </a:rPr>
              <a:t>数据库设计面临的主要困难</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熟悉数据库的人员缺乏业务知识和行业知识。</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熟悉业务知识，了解业务流程的人往往缺乏对数据库产品的了解，对数据库设计流程也不熟悉。</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在初始阶段没办法明确应用业务的数据库系统的业务需求范围。</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用户需求在设计过程中不断调整和修改，甚至在数据库模型落地后，开发过程中还会有新需求出现，会对已有的数据库结构造成冲击。</a:t>
            </a:r>
            <a:endParaRPr lang="zh-CN" altLang="en-US" sz="1800" dirty="0">
              <a:sym typeface="Huawei Sans" panose="020C0503030203020204" pitchFamily="34" charset="0"/>
            </a:endParaRPr>
          </a:p>
          <a:p>
            <a:pPr marL="0" indent="0">
              <a:buNone/>
            </a:pPr>
            <a:endParaRPr lang="zh-CN" altLang="en-US" dirty="0">
              <a:sym typeface="Huawei Sans" panose="020C0503030203020204" pitchFamily="34" charset="0"/>
            </a:endParaRPr>
          </a:p>
          <a:p>
            <a:endParaRPr lang="zh-CN" altLang="en-US" dirty="0">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5299081" y="3998846"/>
            <a:ext cx="5822309" cy="2250796"/>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建立物理化命名规范</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4931816"/>
          </a:xfrm>
        </p:spPr>
        <p:txBody>
          <a:bodyPr>
            <a:normAutofit/>
          </a:bodyPr>
          <a:lstStyle/>
          <a:p>
            <a:r>
              <a:rPr lang="zh-CN" altLang="en-US" dirty="0" smtClean="0">
                <a:sym typeface="Huawei Sans" panose="020C0503030203020204" pitchFamily="34" charset="0"/>
              </a:rPr>
              <a:t>建立命名规范，对实体进行物理化命名</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根据数据库物理特性进行命名；</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名称有效字符的范围（避免使用非法字符出现在名称中）；</a:t>
            </a:r>
            <a:endParaRPr lang="en-US" altLang="zh-CN" dirty="0" smtClean="0">
              <a:sym typeface="Huawei Sans" panose="020C0503030203020204" pitchFamily="34" charset="0"/>
            </a:endParaRPr>
          </a:p>
          <a:p>
            <a:pPr lvl="1"/>
            <a:r>
              <a:rPr lang="zh-CN" altLang="en-US" dirty="0">
                <a:sym typeface="Huawei Sans" panose="020C0503030203020204" pitchFamily="34" charset="0"/>
              </a:rPr>
              <a:t>避免使用物理数据库的保留</a:t>
            </a:r>
            <a:r>
              <a:rPr lang="zh-CN" altLang="en-US" dirty="0" smtClean="0">
                <a:sym typeface="Huawei Sans" panose="020C0503030203020204" pitchFamily="34" charset="0"/>
              </a:rPr>
              <a:t>关键字；</a:t>
            </a:r>
            <a:endParaRPr lang="en-US" altLang="zh-CN" dirty="0">
              <a:sym typeface="Huawei Sans" panose="020C0503030203020204" pitchFamily="34" charset="0"/>
            </a:endParaRPr>
          </a:p>
          <a:p>
            <a:pPr lvl="1"/>
            <a:r>
              <a:rPr lang="zh-CN" altLang="zh-CN" dirty="0">
                <a:sym typeface="Huawei Sans" panose="020C0503030203020204" pitchFamily="34" charset="0"/>
              </a:rPr>
              <a:t>命名尽量采用富有意义、易于记忆、描述性强、简短及具有唯一性的英文</a:t>
            </a:r>
            <a:r>
              <a:rPr lang="zh-CN" altLang="zh-CN" dirty="0" smtClean="0">
                <a:sym typeface="Huawei Sans" panose="020C0503030203020204" pitchFamily="34" charset="0"/>
              </a:rPr>
              <a:t>词汇</a:t>
            </a:r>
            <a:r>
              <a:rPr lang="zh-CN" altLang="en-US" dirty="0" smtClean="0">
                <a:sym typeface="Huawei Sans" panose="020C0503030203020204" pitchFamily="34" charset="0"/>
              </a:rPr>
              <a:t>，</a:t>
            </a:r>
            <a:r>
              <a:rPr lang="zh-CN" altLang="zh-CN" dirty="0" smtClean="0">
                <a:sym typeface="Huawei Sans" panose="020C0503030203020204" pitchFamily="34" charset="0"/>
              </a:rPr>
              <a:t>不准</a:t>
            </a:r>
            <a:r>
              <a:rPr lang="zh-CN" altLang="zh-CN" dirty="0">
                <a:sym typeface="Huawei Sans" panose="020C0503030203020204" pitchFamily="34" charset="0"/>
              </a:rPr>
              <a:t>采用</a:t>
            </a:r>
            <a:r>
              <a:rPr lang="zh-CN" altLang="zh-CN" dirty="0" smtClean="0">
                <a:sym typeface="Huawei Sans" panose="020C0503030203020204" pitchFamily="34" charset="0"/>
              </a:rPr>
              <a:t>汉语拼音</a:t>
            </a:r>
            <a:r>
              <a:rPr lang="zh-CN" altLang="en-US" dirty="0" smtClean="0">
                <a:sym typeface="Huawei Sans" panose="020C0503030203020204" pitchFamily="34" charset="0"/>
              </a:rPr>
              <a:t>。</a:t>
            </a:r>
            <a:endParaRPr lang="en-US" altLang="zh-CN" dirty="0">
              <a:sym typeface="Huawei Sans" panose="020C0503030203020204" pitchFamily="34" charset="0"/>
            </a:endParaRPr>
          </a:p>
          <a:p>
            <a:pPr lvl="1"/>
            <a:r>
              <a:rPr lang="zh-CN" altLang="en-US" dirty="0">
                <a:sym typeface="Huawei Sans" panose="020C0503030203020204" pitchFamily="34" charset="0"/>
              </a:rPr>
              <a:t>制定项目组范围内统一的命名规则，并严格</a:t>
            </a:r>
            <a:r>
              <a:rPr lang="zh-CN" altLang="en-US" dirty="0" smtClean="0">
                <a:sym typeface="Huawei Sans" panose="020C0503030203020204" pitchFamily="34" charset="0"/>
              </a:rPr>
              <a:t>遵守。</a:t>
            </a:r>
            <a:endParaRPr lang="en-US" altLang="zh-CN" dirty="0">
              <a:sym typeface="Huawei Sans" panose="020C0503030203020204" pitchFamily="34" charset="0"/>
            </a:endParaRPr>
          </a:p>
          <a:p>
            <a:pPr lvl="1"/>
            <a:r>
              <a:rPr lang="zh-CN" altLang="en-US" dirty="0">
                <a:sym typeface="Huawei Sans" panose="020C0503030203020204" pitchFamily="34" charset="0"/>
              </a:rPr>
              <a:t>名称缩写要达成</a:t>
            </a:r>
            <a:r>
              <a:rPr lang="zh-CN" altLang="en-US" dirty="0" smtClean="0">
                <a:sym typeface="Huawei Sans" panose="020C0503030203020204" pitchFamily="34" charset="0"/>
              </a:rPr>
              <a:t>约定。</a:t>
            </a:r>
            <a:endParaRPr lang="en-US" altLang="zh-CN"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对象命名规范示例</a:t>
            </a:r>
            <a:endParaRPr lang="zh-CN" altLang="en-US" dirty="0">
              <a:sym typeface="Huawei Sans" panose="020C0503030203020204" pitchFamily="34" charset="0"/>
            </a:endParaRPr>
          </a:p>
        </p:txBody>
      </p:sp>
      <p:graphicFrame>
        <p:nvGraphicFramePr>
          <p:cNvPr id="5" name="表格 4"/>
          <p:cNvGraphicFramePr>
            <a:graphicFrameLocks noGrp="1"/>
          </p:cNvGraphicFramePr>
          <p:nvPr/>
        </p:nvGraphicFramePr>
        <p:xfrm>
          <a:off x="1325471" y="1346670"/>
          <a:ext cx="9595065" cy="4818634"/>
        </p:xfrm>
        <a:graphic>
          <a:graphicData uri="http://schemas.openxmlformats.org/drawingml/2006/table">
            <a:tbl>
              <a:tblPr firstRow="1" bandRow="1"/>
              <a:tblGrid>
                <a:gridCol w="1166967"/>
                <a:gridCol w="1264215"/>
                <a:gridCol w="2960973"/>
                <a:gridCol w="4202910"/>
              </a:tblGrid>
              <a:tr h="443436">
                <a:tc>
                  <a:txBody>
                    <a:bodyPr/>
                    <a:lstStyle/>
                    <a:p>
                      <a:pPr algn="ctr"/>
                      <a:r>
                        <a:rPr lang="zh-CN" altLang="en-US" sz="18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对象</a:t>
                      </a:r>
                      <a:endParaRPr lang="zh-CN" altLang="en-US" sz="18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8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前缀</a:t>
                      </a:r>
                      <a:endParaRPr lang="zh-CN" altLang="en-US" sz="18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8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范例</a:t>
                      </a:r>
                      <a:endParaRPr lang="zh-CN" altLang="en-US" sz="18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8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说明</a:t>
                      </a:r>
                      <a:endParaRPr lang="zh-CN" altLang="en-US" sz="18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541014">
                <a:tc>
                  <a:txBody>
                    <a:bodyPr/>
                    <a:lstStyle/>
                    <a:p>
                      <a:pPr algn="ctr">
                        <a:lnSpc>
                          <a:spcPct val="150000"/>
                        </a:lnSpc>
                        <a:spcAft>
                          <a:spcPts val="0"/>
                        </a:spcAft>
                      </a:pPr>
                      <a:r>
                        <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表</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L w="28575" cap="flat" cmpd="sng" algn="ctr">
                      <a:solidFill>
                        <a:schemeClr val="tx1"/>
                      </a:solidFill>
                      <a:prstDash val="solid"/>
                      <a:round/>
                      <a:headEnd type="none" w="med" len="med"/>
                      <a:tailEnd type="none" w="med" len="med"/>
                    </a:lnL>
                  </a:tcPr>
                </a:tc>
                <a:tc>
                  <a:txBody>
                    <a:bodyPr/>
                    <a:lstStyle/>
                    <a:p>
                      <a:pPr algn="ctr">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t_</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t_tablename</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en-US"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t_</a:t>
                      </a: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表名</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tcPr>
                </a:tc>
              </a:tr>
              <a:tr h="541014">
                <a:tc>
                  <a:txBody>
                    <a:bodyPr/>
                    <a:lstStyle/>
                    <a:p>
                      <a:pPr algn="ctr">
                        <a:lnSpc>
                          <a:spcPct val="150000"/>
                        </a:lnSpc>
                        <a:spcAft>
                          <a:spcPts val="0"/>
                        </a:spcAft>
                      </a:pPr>
                      <a:r>
                        <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普通视图</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L w="28575" cap="flat" cmpd="sng" algn="ctr">
                      <a:solidFill>
                        <a:schemeClr val="tx1"/>
                      </a:solidFill>
                      <a:prstDash val="solid"/>
                      <a:round/>
                      <a:headEnd type="none" w="med" len="med"/>
                      <a:tailEnd type="none" w="med" len="med"/>
                    </a:lnL>
                  </a:tcPr>
                </a:tc>
                <a:tc>
                  <a:txBody>
                    <a:bodyPr/>
                    <a:lstStyle/>
                    <a:p>
                      <a:pPr algn="ctr">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v_</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v_viewname</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en-US"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v_</a:t>
                      </a: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视图名</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tcPr>
                </a:tc>
              </a:tr>
              <a:tr h="1670128">
                <a:tc>
                  <a:txBody>
                    <a:bodyPr/>
                    <a:lstStyle/>
                    <a:p>
                      <a:pPr algn="ctr">
                        <a:lnSpc>
                          <a:spcPct val="150000"/>
                        </a:lnSpc>
                        <a:spcAft>
                          <a:spcPts val="0"/>
                        </a:spcAft>
                      </a:pP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索引</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L w="28575" cap="flat" cmpd="sng" algn="ctr">
                      <a:solidFill>
                        <a:schemeClr val="tx1"/>
                      </a:solidFill>
                      <a:prstDash val="solid"/>
                      <a:round/>
                      <a:headEnd type="none" w="med" len="med"/>
                      <a:tailEnd type="none" w="med" len="med"/>
                    </a:lnL>
                  </a:tcPr>
                </a:tc>
                <a:tc>
                  <a:txBody>
                    <a:bodyPr/>
                    <a:lstStyle/>
                    <a:p>
                      <a:pPr algn="ctr">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ix_</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en-US" sz="1600" b="0" kern="1200" dirty="0" err="1">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ix_tablename_columnname</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这是最常用的索引，用</a:t>
                      </a:r>
                      <a:r>
                        <a:rPr lang="en-US"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ix_</a:t>
                      </a: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表示。</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p>
                      <a:pPr algn="l">
                        <a:lnSpc>
                          <a:spcPct val="150000"/>
                        </a:lnSpc>
                        <a:spcAft>
                          <a:spcPts val="0"/>
                        </a:spcAft>
                      </a:pP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如果表名或字段名过长，则用表名和字段名的缩写表示，尽量使用通用缩写或去元音的缩写方式。</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tcPr>
                </a:tc>
              </a:tr>
              <a:tr h="541014">
                <a:tc>
                  <a:txBody>
                    <a:bodyPr/>
                    <a:lstStyle/>
                    <a:p>
                      <a:pPr algn="ctr">
                        <a:lnSpc>
                          <a:spcPct val="150000"/>
                        </a:lnSpc>
                        <a:spcAft>
                          <a:spcPts val="0"/>
                        </a:spcAft>
                      </a:pPr>
                      <a:r>
                        <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触发器</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L w="28575" cap="flat" cmpd="sng" algn="ctr">
                      <a:solidFill>
                        <a:schemeClr val="tx1"/>
                      </a:solidFill>
                      <a:prstDash val="solid"/>
                      <a:round/>
                      <a:headEnd type="none" w="med" len="med"/>
                      <a:tailEnd type="none" w="med" len="med"/>
                    </a:lnL>
                  </a:tcPr>
                </a:tc>
                <a:tc>
                  <a:txBody>
                    <a:bodyPr/>
                    <a:lstStyle/>
                    <a:p>
                      <a:pPr algn="ctr">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trg_</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trg_triggername</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en-US" sz="1600" b="0" kern="1200" dirty="0" err="1">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trg</a:t>
                      </a:r>
                      <a:r>
                        <a:rPr lang="en-US"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_</a:t>
                      </a: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触发器名</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tcPr>
                </a:tc>
              </a:tr>
              <a:tr h="541014">
                <a:tc>
                  <a:txBody>
                    <a:bodyPr/>
                    <a:lstStyle/>
                    <a:p>
                      <a:pPr algn="ctr">
                        <a:lnSpc>
                          <a:spcPct val="150000"/>
                        </a:lnSpc>
                        <a:spcAft>
                          <a:spcPts val="0"/>
                        </a:spcAft>
                      </a:pPr>
                      <a:r>
                        <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存储过程</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L w="28575" cap="flat" cmpd="sng" algn="ctr">
                      <a:solidFill>
                        <a:schemeClr val="tx1"/>
                      </a:solidFill>
                      <a:prstDash val="solid"/>
                      <a:round/>
                      <a:headEnd type="none" w="med" len="med"/>
                      <a:tailEnd type="none" w="med" len="med"/>
                    </a:lnL>
                  </a:tcPr>
                </a:tc>
                <a:tc>
                  <a:txBody>
                    <a:bodyPr/>
                    <a:lstStyle/>
                    <a:p>
                      <a:pPr algn="ctr">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p_</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en-US" sz="1600" b="0" kern="1200" dirty="0" err="1">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p_procedurename</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tc>
                <a:tc>
                  <a:txBody>
                    <a:bodyPr/>
                    <a:lstStyle/>
                    <a:p>
                      <a:pPr algn="l">
                        <a:lnSpc>
                          <a:spcPct val="150000"/>
                        </a:lnSpc>
                        <a:spcAft>
                          <a:spcPts val="0"/>
                        </a:spcAft>
                      </a:pPr>
                      <a:r>
                        <a:rPr lang="en-US" sz="1600" b="0"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a:t>
                      </a:r>
                      <a:r>
                        <a:rPr lang="en-US"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_</a:t>
                      </a: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存储过程</a:t>
                      </a:r>
                      <a:r>
                        <a:rPr lang="zh-CN" sz="1600" b="0"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名</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tcPr>
                </a:tc>
              </a:tr>
              <a:tr h="541014">
                <a:tc>
                  <a:txBody>
                    <a:bodyPr/>
                    <a:lstStyle/>
                    <a:p>
                      <a:pPr algn="ctr">
                        <a:lnSpc>
                          <a:spcPct val="150000"/>
                        </a:lnSpc>
                        <a:spcAft>
                          <a:spcPts val="0"/>
                        </a:spcAft>
                      </a:pP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函数</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f_</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B w="28575"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en-US"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f_functionname</a:t>
                      </a:r>
                      <a:endParaRPr lang="zh-CN" sz="1600" b="0" kern="120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B w="28575"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en-US"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f_</a:t>
                      </a:r>
                      <a:r>
                        <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函数名 </a:t>
                      </a:r>
                      <a:endParaRPr lang="zh-CN" sz="1600" b="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表的物理化</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4931816"/>
          </a:xfrm>
        </p:spPr>
        <p:txBody>
          <a:bodyPr>
            <a:normAutofit/>
          </a:bodyPr>
          <a:lstStyle/>
          <a:p>
            <a:r>
              <a:rPr lang="zh-CN" altLang="en-US" dirty="0" smtClean="0">
                <a:sym typeface="Huawei Sans" panose="020C0503030203020204" pitchFamily="34" charset="0"/>
              </a:rPr>
              <a:t>进行反范式化操作。</a:t>
            </a:r>
            <a:endParaRPr lang="en-US" altLang="zh-CN" dirty="0" smtClean="0">
              <a:sym typeface="Huawei Sans" panose="020C0503030203020204" pitchFamily="34" charset="0"/>
            </a:endParaRPr>
          </a:p>
          <a:p>
            <a:r>
              <a:rPr lang="zh-CN" altLang="en-US" dirty="0" smtClean="0">
                <a:sym typeface="Huawei Sans" panose="020C0503030203020204" pitchFamily="34" charset="0"/>
              </a:rPr>
              <a:t>决定是否要分区。</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对于大表进行分区，减少</a:t>
            </a:r>
            <a:r>
              <a:rPr lang="en-US" altLang="zh-CN" dirty="0" smtClean="0">
                <a:sym typeface="Huawei Sans" panose="020C0503030203020204" pitchFamily="34" charset="0"/>
              </a:rPr>
              <a:t>IO</a:t>
            </a:r>
            <a:r>
              <a:rPr lang="zh-CN" altLang="en-US" dirty="0" smtClean="0">
                <a:sym typeface="Huawei Sans" panose="020C0503030203020204" pitchFamily="34" charset="0"/>
              </a:rPr>
              <a:t>扫描量，加速范围查询。</a:t>
            </a:r>
            <a:endParaRPr lang="en-US" altLang="zh-CN" dirty="0" smtClean="0">
              <a:sym typeface="Huawei Sans" panose="020C0503030203020204" pitchFamily="34" charset="0"/>
            </a:endParaRPr>
          </a:p>
          <a:p>
            <a:r>
              <a:rPr lang="zh-CN" altLang="en-US" dirty="0" smtClean="0">
                <a:sym typeface="Huawei Sans" panose="020C0503030203020204" pitchFamily="34" charset="0"/>
              </a:rPr>
              <a:t>决定是否要拆分历史表和当前表。</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历史表是冷数据，可以放在低速存储上；当前表是热数据，使用高速存储。</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历史表可以使用压缩方法减少占用的存储空间。</a:t>
            </a:r>
            <a:endParaRPr lang="en-US" altLang="zh-CN" dirty="0" smtClean="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字段的物理化 </a:t>
            </a:r>
            <a:r>
              <a:rPr lang="en-US" altLang="zh-CN" dirty="0" smtClean="0">
                <a:sym typeface="Huawei Sans" panose="020C0503030203020204" pitchFamily="34" charset="0"/>
              </a:rPr>
              <a:t>(1)</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4931816"/>
          </a:xfrm>
        </p:spPr>
        <p:txBody>
          <a:bodyPr>
            <a:normAutofit/>
          </a:bodyPr>
          <a:lstStyle/>
          <a:p>
            <a:r>
              <a:rPr lang="zh-CN" altLang="en-US" dirty="0" smtClean="0">
                <a:sym typeface="Huawei Sans" panose="020C0503030203020204" pitchFamily="34" charset="0"/>
              </a:rPr>
              <a:t>选择合适的类型，考虑以下因素：</a:t>
            </a:r>
            <a:endParaRPr lang="en-US" altLang="zh-CN" dirty="0">
              <a:sym typeface="Huawei Sans" panose="020C0503030203020204" pitchFamily="34" charset="0"/>
            </a:endParaRPr>
          </a:p>
          <a:p>
            <a:pPr lvl="1"/>
            <a:r>
              <a:rPr lang="zh-CN" altLang="en-US" dirty="0" smtClean="0">
                <a:sym typeface="Huawei Sans" panose="020C0503030203020204" pitchFamily="34" charset="0"/>
              </a:rPr>
              <a:t>尽量</a:t>
            </a:r>
            <a:r>
              <a:rPr lang="zh-CN" altLang="en-US" dirty="0">
                <a:sym typeface="Huawei Sans" panose="020C0503030203020204" pitchFamily="34" charset="0"/>
              </a:rPr>
              <a:t>使用短字段的</a:t>
            </a:r>
            <a:r>
              <a:rPr lang="zh-CN" altLang="en-US" dirty="0" smtClean="0">
                <a:sym typeface="Huawei Sans" panose="020C0503030203020204" pitchFamily="34" charset="0"/>
              </a:rPr>
              <a:t>数据类型。</a:t>
            </a:r>
            <a:endParaRPr lang="zh-CN" altLang="en-US" dirty="0">
              <a:sym typeface="Huawei Sans" panose="020C0503030203020204" pitchFamily="34" charset="0"/>
            </a:endParaRPr>
          </a:p>
          <a:p>
            <a:pPr lvl="2"/>
            <a:r>
              <a:rPr lang="zh-CN" altLang="en-US" dirty="0">
                <a:sym typeface="Huawei Sans" panose="020C0503030203020204" pitchFamily="34" charset="0"/>
              </a:rPr>
              <a:t>长度较短的数据类型不仅可以减小数据文件的大小，提升</a:t>
            </a:r>
            <a:r>
              <a:rPr lang="en-US" altLang="zh-CN" dirty="0">
                <a:sym typeface="Huawei Sans" panose="020C0503030203020204" pitchFamily="34" charset="0"/>
              </a:rPr>
              <a:t>IO</a:t>
            </a:r>
            <a:r>
              <a:rPr lang="zh-CN" altLang="en-US" dirty="0">
                <a:sym typeface="Huawei Sans" panose="020C0503030203020204" pitchFamily="34" charset="0"/>
              </a:rPr>
              <a:t>性能；同时也可以</a:t>
            </a:r>
            <a:r>
              <a:rPr lang="zh-CN" altLang="en-US" dirty="0" smtClean="0">
                <a:sym typeface="Huawei Sans" panose="020C0503030203020204" pitchFamily="34" charset="0"/>
              </a:rPr>
              <a:t>减小</a:t>
            </a:r>
            <a:r>
              <a:rPr lang="zh-CN" altLang="en-US" dirty="0">
                <a:sym typeface="Huawei Sans" panose="020C0503030203020204" pitchFamily="34" charset="0"/>
              </a:rPr>
              <a:t>相关计算时的内存消耗，提升计算性能</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2"/>
            <a:r>
              <a:rPr lang="zh-CN" altLang="en-US" dirty="0" smtClean="0">
                <a:sym typeface="Huawei Sans" panose="020C0503030203020204" pitchFamily="34" charset="0"/>
              </a:rPr>
              <a:t>比如</a:t>
            </a:r>
            <a:r>
              <a:rPr lang="zh-CN" altLang="en-US" dirty="0">
                <a:sym typeface="Huawei Sans" panose="020C0503030203020204" pitchFamily="34" charset="0"/>
              </a:rPr>
              <a:t>对于整型数据，如果可以</a:t>
            </a:r>
            <a:r>
              <a:rPr lang="zh-CN" altLang="en-US" dirty="0" smtClean="0">
                <a:sym typeface="Huawei Sans" panose="020C0503030203020204" pitchFamily="34" charset="0"/>
              </a:rPr>
              <a:t>用</a:t>
            </a:r>
            <a:r>
              <a:rPr lang="en-US" altLang="zh-CN" dirty="0" err="1" smtClean="0">
                <a:sym typeface="Huawei Sans" panose="020C0503030203020204" pitchFamily="34" charset="0"/>
              </a:rPr>
              <a:t>smallint</a:t>
            </a:r>
            <a:r>
              <a:rPr lang="zh-CN" altLang="en-US" dirty="0">
                <a:sym typeface="Huawei Sans" panose="020C0503030203020204" pitchFamily="34" charset="0"/>
              </a:rPr>
              <a:t>就尽量不用</a:t>
            </a:r>
            <a:r>
              <a:rPr lang="en-US" altLang="zh-CN" dirty="0" err="1">
                <a:sym typeface="Huawei Sans" panose="020C0503030203020204" pitchFamily="34" charset="0"/>
              </a:rPr>
              <a:t>int</a:t>
            </a:r>
            <a:r>
              <a:rPr lang="zh-CN" altLang="en-US" dirty="0">
                <a:sym typeface="Huawei Sans" panose="020C0503030203020204" pitchFamily="34" charset="0"/>
              </a:rPr>
              <a:t>，如果可以用</a:t>
            </a:r>
            <a:r>
              <a:rPr lang="en-US" altLang="zh-CN" dirty="0" err="1">
                <a:sym typeface="Huawei Sans" panose="020C0503030203020204" pitchFamily="34" charset="0"/>
              </a:rPr>
              <a:t>int</a:t>
            </a:r>
            <a:r>
              <a:rPr lang="zh-CN" altLang="en-US" dirty="0">
                <a:sym typeface="Huawei Sans" panose="020C0503030203020204" pitchFamily="34" charset="0"/>
              </a:rPr>
              <a:t>就尽量不用</a:t>
            </a:r>
            <a:r>
              <a:rPr lang="en-US" altLang="zh-CN" dirty="0" err="1">
                <a:sym typeface="Huawei Sans" panose="020C0503030203020204" pitchFamily="34" charset="0"/>
              </a:rPr>
              <a:t>bigint</a:t>
            </a:r>
            <a:r>
              <a:rPr lang="zh-CN" altLang="en-US" dirty="0">
                <a:sym typeface="Huawei Sans" panose="020C0503030203020204" pitchFamily="34" charset="0"/>
              </a:rPr>
              <a:t>。</a:t>
            </a:r>
            <a:endParaRPr lang="zh-CN" altLang="en-US" dirty="0">
              <a:sym typeface="Huawei Sans" panose="020C0503030203020204" pitchFamily="34" charset="0"/>
            </a:endParaRPr>
          </a:p>
          <a:p>
            <a:pPr lvl="1"/>
            <a:r>
              <a:rPr lang="zh-CN" altLang="en-US" dirty="0">
                <a:sym typeface="Huawei Sans" panose="020C0503030203020204" pitchFamily="34" charset="0"/>
              </a:rPr>
              <a:t>使用一致的</a:t>
            </a:r>
            <a:r>
              <a:rPr lang="zh-CN" altLang="en-US" dirty="0" smtClean="0">
                <a:sym typeface="Huawei Sans" panose="020C0503030203020204" pitchFamily="34" charset="0"/>
              </a:rPr>
              <a:t>数据类型。</a:t>
            </a:r>
            <a:endParaRPr lang="zh-CN" altLang="en-US" dirty="0">
              <a:sym typeface="Huawei Sans" panose="020C0503030203020204" pitchFamily="34" charset="0"/>
            </a:endParaRPr>
          </a:p>
          <a:p>
            <a:pPr lvl="2"/>
            <a:r>
              <a:rPr lang="zh-CN" altLang="en-US" dirty="0">
                <a:sym typeface="Huawei Sans" panose="020C0503030203020204" pitchFamily="34" charset="0"/>
              </a:rPr>
              <a:t>表关联列尽量使用相同的数据类型。如果表关联列数据类型不同，数据库必须动态地转化为相同的数据类型进行比较，这种转换会带来一定的性能消耗。</a:t>
            </a:r>
            <a:endParaRPr lang="en-US" altLang="zh-CN" dirty="0">
              <a:sym typeface="Huawei Sans" panose="020C0503030203020204" pitchFamily="34" charset="0"/>
            </a:endParaRPr>
          </a:p>
          <a:p>
            <a:pPr lvl="1"/>
            <a:r>
              <a:rPr lang="zh-CN" altLang="en-US" dirty="0">
                <a:sym typeface="Huawei Sans" panose="020C0503030203020204" pitchFamily="34" charset="0"/>
              </a:rPr>
              <a:t>选择高效</a:t>
            </a:r>
            <a:r>
              <a:rPr lang="zh-CN" altLang="en-US" dirty="0" smtClean="0">
                <a:sym typeface="Huawei Sans" panose="020C0503030203020204" pitchFamily="34" charset="0"/>
              </a:rPr>
              <a:t>数据类型。</a:t>
            </a:r>
            <a:endParaRPr lang="en-US" altLang="zh-CN" dirty="0">
              <a:sym typeface="Huawei Sans" panose="020C0503030203020204" pitchFamily="34" charset="0"/>
            </a:endParaRPr>
          </a:p>
          <a:p>
            <a:pPr lvl="1"/>
            <a:endParaRPr lang="en-US" altLang="zh-CN" dirty="0" smtClean="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字段的物理化 </a:t>
            </a:r>
            <a:r>
              <a:rPr lang="en-US" altLang="zh-CN" dirty="0" smtClean="0">
                <a:sym typeface="Huawei Sans" panose="020C0503030203020204" pitchFamily="34" charset="0"/>
              </a:rPr>
              <a:t>(2)</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4931816"/>
          </a:xfrm>
        </p:spPr>
        <p:txBody>
          <a:bodyPr>
            <a:normAutofit fontScale="92500"/>
          </a:bodyPr>
          <a:lstStyle/>
          <a:p>
            <a:r>
              <a:rPr lang="zh-CN" altLang="en-US" dirty="0" smtClean="0">
                <a:sym typeface="Huawei Sans" panose="020C0503030203020204" pitchFamily="34" charset="0"/>
              </a:rPr>
              <a:t>字段的约束</a:t>
            </a:r>
            <a:endParaRPr lang="en-US" altLang="zh-CN" dirty="0">
              <a:sym typeface="Huawei Sans" panose="020C0503030203020204" pitchFamily="34" charset="0"/>
            </a:endParaRPr>
          </a:p>
          <a:p>
            <a:pPr lvl="1"/>
            <a:r>
              <a:rPr lang="en-US" altLang="zh-CN" sz="1900" dirty="0">
                <a:sym typeface="Huawei Sans" panose="020C0503030203020204" pitchFamily="34" charset="0"/>
              </a:rPr>
              <a:t>DEFAULT</a:t>
            </a:r>
            <a:endParaRPr lang="zh-CN" altLang="en-US" sz="1900" dirty="0">
              <a:sym typeface="Huawei Sans" panose="020C0503030203020204" pitchFamily="34" charset="0"/>
            </a:endParaRPr>
          </a:p>
          <a:p>
            <a:pPr lvl="2"/>
            <a:r>
              <a:rPr lang="zh-CN" altLang="en-US" sz="1700" dirty="0">
                <a:sym typeface="Huawei Sans" panose="020C0503030203020204" pitchFamily="34" charset="0"/>
              </a:rPr>
              <a:t>如果能够从业务层面补全字段值</a:t>
            </a:r>
            <a:r>
              <a:rPr lang="zh-CN" altLang="en-US" sz="1700" dirty="0" smtClean="0">
                <a:sym typeface="Huawei Sans" panose="020C0503030203020204" pitchFamily="34" charset="0"/>
              </a:rPr>
              <a:t>，就</a:t>
            </a:r>
            <a:r>
              <a:rPr lang="zh-CN" altLang="en-US" sz="1700" dirty="0">
                <a:sym typeface="Huawei Sans" panose="020C0503030203020204" pitchFamily="34" charset="0"/>
              </a:rPr>
              <a:t>不建议使用</a:t>
            </a:r>
            <a:r>
              <a:rPr lang="en-US" altLang="zh-CN" sz="1700" dirty="0">
                <a:sym typeface="Huawei Sans" panose="020C0503030203020204" pitchFamily="34" charset="0"/>
              </a:rPr>
              <a:t>DEFAULT</a:t>
            </a:r>
            <a:r>
              <a:rPr lang="zh-CN" altLang="en-US" sz="1700" dirty="0">
                <a:sym typeface="Huawei Sans" panose="020C0503030203020204" pitchFamily="34" charset="0"/>
              </a:rPr>
              <a:t>约束，避免数据加载时产生不符合预期</a:t>
            </a:r>
            <a:r>
              <a:rPr lang="zh-CN" altLang="en-US" sz="1700" dirty="0" smtClean="0">
                <a:sym typeface="Huawei Sans" panose="020C0503030203020204" pitchFamily="34" charset="0"/>
              </a:rPr>
              <a:t>的结果。</a:t>
            </a:r>
            <a:endParaRPr lang="en-US" altLang="zh-CN" sz="1700" dirty="0">
              <a:sym typeface="Huawei Sans" panose="020C0503030203020204" pitchFamily="34" charset="0"/>
            </a:endParaRPr>
          </a:p>
          <a:p>
            <a:pPr lvl="1"/>
            <a:r>
              <a:rPr lang="en-US" altLang="zh-CN" sz="1900" dirty="0">
                <a:sym typeface="Huawei Sans" panose="020C0503030203020204" pitchFamily="34" charset="0"/>
              </a:rPr>
              <a:t>NOT NULL</a:t>
            </a:r>
            <a:endParaRPr lang="zh-CN" altLang="en-US" sz="1900" dirty="0">
              <a:sym typeface="Huawei Sans" panose="020C0503030203020204" pitchFamily="34" charset="0"/>
            </a:endParaRPr>
          </a:p>
          <a:p>
            <a:pPr lvl="2"/>
            <a:r>
              <a:rPr lang="zh-CN" altLang="en-US" sz="1700" dirty="0">
                <a:sym typeface="Huawei Sans" panose="020C0503030203020204" pitchFamily="34" charset="0"/>
              </a:rPr>
              <a:t>给明确不存在</a:t>
            </a:r>
            <a:r>
              <a:rPr lang="en-US" altLang="zh-CN" sz="1700" dirty="0">
                <a:sym typeface="Huawei Sans" panose="020C0503030203020204" pitchFamily="34" charset="0"/>
              </a:rPr>
              <a:t>NULL</a:t>
            </a:r>
            <a:r>
              <a:rPr lang="zh-CN" altLang="en-US" sz="1700" dirty="0">
                <a:sym typeface="Huawei Sans" panose="020C0503030203020204" pitchFamily="34" charset="0"/>
              </a:rPr>
              <a:t>值的字段加上</a:t>
            </a:r>
            <a:r>
              <a:rPr lang="en-US" altLang="zh-CN" sz="1700" dirty="0">
                <a:sym typeface="Huawei Sans" panose="020C0503030203020204" pitchFamily="34" charset="0"/>
              </a:rPr>
              <a:t>NOT NULL</a:t>
            </a:r>
            <a:r>
              <a:rPr lang="zh-CN" altLang="en-US" sz="1700" dirty="0">
                <a:sym typeface="Huawei Sans" panose="020C0503030203020204" pitchFamily="34" charset="0"/>
              </a:rPr>
              <a:t>约束。</a:t>
            </a:r>
            <a:endParaRPr lang="en-US" altLang="zh-CN" sz="1700" dirty="0">
              <a:sym typeface="Huawei Sans" panose="020C0503030203020204" pitchFamily="34" charset="0"/>
            </a:endParaRPr>
          </a:p>
          <a:p>
            <a:pPr lvl="1"/>
            <a:r>
              <a:rPr lang="zh-CN" altLang="en-US" sz="1900" dirty="0">
                <a:sym typeface="Huawei Sans" panose="020C0503030203020204" pitchFamily="34" charset="0"/>
              </a:rPr>
              <a:t>唯一约束</a:t>
            </a:r>
            <a:r>
              <a:rPr lang="en-US" altLang="zh-CN" sz="1900" dirty="0">
                <a:sym typeface="Huawei Sans" panose="020C0503030203020204" pitchFamily="34" charset="0"/>
              </a:rPr>
              <a:t>/</a:t>
            </a:r>
            <a:r>
              <a:rPr lang="zh-CN" altLang="en-US" sz="1900" dirty="0">
                <a:sym typeface="Huawei Sans" panose="020C0503030203020204" pitchFamily="34" charset="0"/>
              </a:rPr>
              <a:t>主键约束</a:t>
            </a:r>
            <a:endParaRPr lang="en-US" altLang="zh-CN" sz="1900" dirty="0">
              <a:sym typeface="Huawei Sans" panose="020C0503030203020204" pitchFamily="34" charset="0"/>
            </a:endParaRPr>
          </a:p>
          <a:p>
            <a:pPr lvl="2"/>
            <a:r>
              <a:rPr lang="zh-CN" altLang="en-US" sz="1700" dirty="0">
                <a:sym typeface="Huawei Sans" panose="020C0503030203020204" pitchFamily="34" charset="0"/>
              </a:rPr>
              <a:t>主键 </a:t>
            </a:r>
            <a:r>
              <a:rPr lang="en-US" altLang="zh-CN" sz="1700" dirty="0">
                <a:sym typeface="Huawei Sans" panose="020C0503030203020204" pitchFamily="34" charset="0"/>
              </a:rPr>
              <a:t>= </a:t>
            </a:r>
            <a:r>
              <a:rPr lang="zh-CN" altLang="en-US" sz="1700" dirty="0">
                <a:sym typeface="Huawei Sans" panose="020C0503030203020204" pitchFamily="34" charset="0"/>
              </a:rPr>
              <a:t>唯一 </a:t>
            </a:r>
            <a:r>
              <a:rPr lang="en-US" altLang="zh-CN" sz="1700" dirty="0">
                <a:sym typeface="Huawei Sans" panose="020C0503030203020204" pitchFamily="34" charset="0"/>
              </a:rPr>
              <a:t>+ NOT </a:t>
            </a:r>
            <a:r>
              <a:rPr lang="en-US" altLang="zh-CN" sz="1700" dirty="0" smtClean="0">
                <a:sym typeface="Huawei Sans" panose="020C0503030203020204" pitchFamily="34" charset="0"/>
              </a:rPr>
              <a:t>NULL</a:t>
            </a:r>
            <a:r>
              <a:rPr lang="zh-CN" altLang="en-US" sz="1700" dirty="0" smtClean="0">
                <a:sym typeface="Huawei Sans" panose="020C0503030203020204" pitchFamily="34" charset="0"/>
              </a:rPr>
              <a:t>。</a:t>
            </a:r>
            <a:endParaRPr lang="en-US" altLang="zh-CN" sz="1700" dirty="0">
              <a:sym typeface="Huawei Sans" panose="020C0503030203020204" pitchFamily="34" charset="0"/>
            </a:endParaRPr>
          </a:p>
          <a:p>
            <a:pPr lvl="2"/>
            <a:r>
              <a:rPr lang="zh-CN" altLang="en-US" sz="1700" dirty="0">
                <a:sym typeface="Huawei Sans" panose="020C0503030203020204" pitchFamily="34" charset="0"/>
              </a:rPr>
              <a:t>如果条件允许，就</a:t>
            </a:r>
            <a:r>
              <a:rPr lang="zh-CN" altLang="en-US" sz="1700" dirty="0" smtClean="0">
                <a:sym typeface="Huawei Sans" panose="020C0503030203020204" pitchFamily="34" charset="0"/>
              </a:rPr>
              <a:t>增加。</a:t>
            </a:r>
            <a:endParaRPr lang="en-US" altLang="zh-CN" sz="1700" dirty="0">
              <a:sym typeface="Huawei Sans" panose="020C0503030203020204" pitchFamily="34" charset="0"/>
            </a:endParaRPr>
          </a:p>
          <a:p>
            <a:pPr lvl="1"/>
            <a:r>
              <a:rPr lang="zh-CN" altLang="en-US" sz="1900" dirty="0">
                <a:sym typeface="Huawei Sans" panose="020C0503030203020204" pitchFamily="34" charset="0"/>
              </a:rPr>
              <a:t>检查</a:t>
            </a:r>
            <a:r>
              <a:rPr lang="zh-CN" altLang="en-US" sz="1900" dirty="0" smtClean="0">
                <a:sym typeface="Huawei Sans" panose="020C0503030203020204" pitchFamily="34" charset="0"/>
              </a:rPr>
              <a:t>约束</a:t>
            </a:r>
            <a:endParaRPr lang="en-US" altLang="zh-CN" sz="1900" dirty="0" smtClean="0">
              <a:sym typeface="Huawei Sans" panose="020C0503030203020204" pitchFamily="34" charset="0"/>
            </a:endParaRPr>
          </a:p>
          <a:p>
            <a:pPr lvl="2"/>
            <a:r>
              <a:rPr lang="zh-CN" altLang="en-US" dirty="0">
                <a:sym typeface="Huawei Sans" panose="020C0503030203020204" pitchFamily="34" charset="0"/>
              </a:rPr>
              <a:t>检查约束因为对于数据质量提出了要求，不满足约束的数据在插入数据表会</a:t>
            </a:r>
            <a:r>
              <a:rPr lang="zh-CN" altLang="en-US" dirty="0" smtClean="0">
                <a:sym typeface="Huawei Sans" panose="020C0503030203020204" pitchFamily="34" charset="0"/>
              </a:rPr>
              <a:t>导致</a:t>
            </a:r>
            <a:r>
              <a:rPr lang="en-US" altLang="zh-CN" dirty="0">
                <a:sym typeface="Huawei Sans" panose="020C0503030203020204" pitchFamily="34" charset="0"/>
              </a:rPr>
              <a:t>SQL</a:t>
            </a:r>
            <a:r>
              <a:rPr lang="zh-CN" altLang="en-US" dirty="0" smtClean="0">
                <a:sym typeface="Huawei Sans" panose="020C0503030203020204" pitchFamily="34" charset="0"/>
              </a:rPr>
              <a:t>失败。</a:t>
            </a:r>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索引的创建和使用</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4931816"/>
          </a:xfrm>
        </p:spPr>
        <p:txBody>
          <a:bodyPr>
            <a:normAutofit fontScale="92500" lnSpcReduction="20000"/>
          </a:bodyPr>
          <a:lstStyle/>
          <a:p>
            <a:r>
              <a:rPr lang="zh-CN" altLang="en-US" dirty="0" smtClean="0">
                <a:sym typeface="Huawei Sans" panose="020C0503030203020204" pitchFamily="34" charset="0"/>
              </a:rPr>
              <a:t>可以增加索引的情况：</a:t>
            </a:r>
            <a:endParaRPr lang="en-US" altLang="zh-CN" dirty="0">
              <a:sym typeface="Huawei Sans" panose="020C0503030203020204" pitchFamily="34" charset="0"/>
            </a:endParaRPr>
          </a:p>
          <a:p>
            <a:pPr lvl="1"/>
            <a:r>
              <a:rPr lang="zh-CN" altLang="en-US" dirty="0">
                <a:sym typeface="Huawei Sans" panose="020C0503030203020204" pitchFamily="34" charset="0"/>
              </a:rPr>
              <a:t>在经常需要搜索查询的</a:t>
            </a:r>
            <a:r>
              <a:rPr lang="zh-CN" altLang="en-US" dirty="0" smtClean="0">
                <a:sym typeface="Huawei Sans" panose="020C0503030203020204" pitchFamily="34" charset="0"/>
              </a:rPr>
              <a:t>列；</a:t>
            </a:r>
            <a:endParaRPr lang="zh-CN" altLang="en-US" dirty="0">
              <a:sym typeface="Huawei Sans" panose="020C0503030203020204" pitchFamily="34" charset="0"/>
            </a:endParaRPr>
          </a:p>
          <a:p>
            <a:pPr lvl="1"/>
            <a:r>
              <a:rPr lang="zh-CN" altLang="en-US" dirty="0">
                <a:sym typeface="Huawei Sans" panose="020C0503030203020204" pitchFamily="34" charset="0"/>
              </a:rPr>
              <a:t>在作为主键的列上创建索引，强制该列的</a:t>
            </a:r>
            <a:r>
              <a:rPr lang="zh-CN" altLang="en-US" dirty="0" smtClean="0">
                <a:sym typeface="Huawei Sans" panose="020C0503030203020204" pitchFamily="34" charset="0"/>
              </a:rPr>
              <a:t>唯一性；</a:t>
            </a:r>
            <a:endParaRPr lang="en-US" altLang="zh-CN" dirty="0">
              <a:sym typeface="Huawei Sans" panose="020C0503030203020204" pitchFamily="34" charset="0"/>
            </a:endParaRPr>
          </a:p>
          <a:p>
            <a:pPr lvl="1"/>
            <a:r>
              <a:rPr lang="zh-CN" altLang="en-US" dirty="0">
                <a:sym typeface="Huawei Sans" panose="020C0503030203020204" pitchFamily="34" charset="0"/>
              </a:rPr>
              <a:t>在经常使用连接的列上创建</a:t>
            </a:r>
            <a:r>
              <a:rPr lang="zh-CN" altLang="en-US" dirty="0" smtClean="0">
                <a:sym typeface="Huawei Sans" panose="020C0503030203020204" pitchFamily="34" charset="0"/>
              </a:rPr>
              <a:t>索引；</a:t>
            </a:r>
            <a:endParaRPr lang="en-US" altLang="zh-CN" dirty="0">
              <a:sym typeface="Huawei Sans" panose="020C0503030203020204" pitchFamily="34" charset="0"/>
            </a:endParaRPr>
          </a:p>
          <a:p>
            <a:pPr lvl="1"/>
            <a:r>
              <a:rPr lang="zh-CN" altLang="en-US" dirty="0">
                <a:sym typeface="Huawei Sans" panose="020C0503030203020204" pitchFamily="34" charset="0"/>
              </a:rPr>
              <a:t>在经常需要根据范围进行搜索的列上创建</a:t>
            </a:r>
            <a:r>
              <a:rPr lang="zh-CN" altLang="en-US" dirty="0" smtClean="0">
                <a:sym typeface="Huawei Sans" panose="020C0503030203020204" pitchFamily="34" charset="0"/>
              </a:rPr>
              <a:t>索引；</a:t>
            </a:r>
            <a:endParaRPr lang="en-US" altLang="zh-CN" dirty="0">
              <a:sym typeface="Huawei Sans" panose="020C0503030203020204" pitchFamily="34" charset="0"/>
            </a:endParaRPr>
          </a:p>
          <a:p>
            <a:pPr lvl="1"/>
            <a:r>
              <a:rPr lang="zh-CN" altLang="en-US" dirty="0">
                <a:sym typeface="Huawei Sans" panose="020C0503030203020204" pitchFamily="34" charset="0"/>
              </a:rPr>
              <a:t>在经常需要排序的列上创建</a:t>
            </a:r>
            <a:r>
              <a:rPr lang="zh-CN" altLang="en-US" dirty="0" smtClean="0">
                <a:sym typeface="Huawei Sans" panose="020C0503030203020204" pitchFamily="34" charset="0"/>
              </a:rPr>
              <a:t>索引；</a:t>
            </a:r>
            <a:endParaRPr lang="en-US" altLang="zh-CN" dirty="0" smtClean="0">
              <a:sym typeface="Huawei Sans" panose="020C0503030203020204" pitchFamily="34" charset="0"/>
            </a:endParaRPr>
          </a:p>
          <a:p>
            <a:pPr lvl="1"/>
            <a:r>
              <a:rPr lang="zh-CN" altLang="en-US" kern="1200" dirty="0">
                <a:sym typeface="Huawei Sans" panose="020C0503030203020204" pitchFamily="34" charset="0"/>
              </a:rPr>
              <a:t>在经常使用</a:t>
            </a:r>
            <a:r>
              <a:rPr lang="en-US" altLang="zh-CN" kern="1200" dirty="0">
                <a:sym typeface="Huawei Sans" panose="020C0503030203020204" pitchFamily="34" charset="0"/>
              </a:rPr>
              <a:t>WHERE</a:t>
            </a:r>
            <a:r>
              <a:rPr lang="zh-CN" altLang="en-US" kern="1200" dirty="0">
                <a:sym typeface="Huawei Sans" panose="020C0503030203020204" pitchFamily="34" charset="0"/>
              </a:rPr>
              <a:t>子句的列上创建</a:t>
            </a:r>
            <a:r>
              <a:rPr lang="zh-CN" altLang="en-US" kern="1200" dirty="0" smtClean="0">
                <a:sym typeface="Huawei Sans" panose="020C0503030203020204" pitchFamily="34" charset="0"/>
              </a:rPr>
              <a:t>索引。</a:t>
            </a:r>
            <a:endParaRPr lang="en-US" altLang="zh-CN" kern="1200" dirty="0" smtClean="0">
              <a:sym typeface="Huawei Sans" panose="020C0503030203020204" pitchFamily="34" charset="0"/>
            </a:endParaRPr>
          </a:p>
          <a:p>
            <a:r>
              <a:rPr lang="zh-CN" altLang="en-US" kern="1200" dirty="0" smtClean="0">
                <a:sym typeface="Huawei Sans" panose="020C0503030203020204" pitchFamily="34" charset="0"/>
              </a:rPr>
              <a:t>索引建多了，会有负面影响</a:t>
            </a:r>
            <a:endParaRPr lang="en-US" altLang="zh-CN" kern="1200" dirty="0" smtClean="0">
              <a:sym typeface="Huawei Sans" panose="020C0503030203020204" pitchFamily="34" charset="0"/>
            </a:endParaRPr>
          </a:p>
          <a:p>
            <a:pPr lvl="1"/>
            <a:r>
              <a:rPr lang="zh-CN" altLang="en-US" kern="1200" dirty="0" smtClean="0">
                <a:sym typeface="Huawei Sans" panose="020C0503030203020204" pitchFamily="34" charset="0"/>
              </a:rPr>
              <a:t>占用更多的空间；</a:t>
            </a:r>
            <a:endParaRPr lang="en-US" altLang="zh-CN" kern="1200" dirty="0" smtClean="0">
              <a:sym typeface="Huawei Sans" panose="020C0503030203020204" pitchFamily="34" charset="0"/>
            </a:endParaRPr>
          </a:p>
          <a:p>
            <a:pPr lvl="1"/>
            <a:r>
              <a:rPr lang="zh-CN" altLang="en-US" kern="1200" dirty="0" smtClean="0">
                <a:sym typeface="Huawei Sans" panose="020C0503030203020204" pitchFamily="34" charset="0"/>
              </a:rPr>
              <a:t>插入基表数据的效率会下降。</a:t>
            </a:r>
            <a:endParaRPr lang="en-US" altLang="zh-CN" kern="1200" dirty="0" smtClean="0">
              <a:sym typeface="Huawei Sans" panose="020C0503030203020204" pitchFamily="34" charset="0"/>
            </a:endParaRPr>
          </a:p>
          <a:p>
            <a:r>
              <a:rPr lang="zh-CN" altLang="en-US" kern="1200" dirty="0" smtClean="0">
                <a:sym typeface="Huawei Sans" panose="020C0503030203020204" pitchFamily="34" charset="0"/>
              </a:rPr>
              <a:t>删除无效的索引，避免空间浪费</a:t>
            </a:r>
            <a:endParaRPr lang="en-US" altLang="zh-CN"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其他物理化手段</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mtClean="0">
                <a:sym typeface="Huawei Sans" panose="020C0503030203020204" pitchFamily="34" charset="0"/>
              </a:rPr>
              <a:t>根据其他特定需求：</a:t>
            </a:r>
            <a:endParaRPr lang="en-US" altLang="zh-CN" smtClean="0">
              <a:sym typeface="Huawei Sans" panose="020C0503030203020204" pitchFamily="34" charset="0"/>
            </a:endParaRPr>
          </a:p>
          <a:p>
            <a:pPr lvl="1"/>
            <a:r>
              <a:rPr lang="zh-CN" altLang="en-US" smtClean="0">
                <a:sym typeface="Huawei Sans" panose="020C0503030203020204" pitchFamily="34" charset="0"/>
              </a:rPr>
              <a:t>是否采用压缩。</a:t>
            </a:r>
            <a:endParaRPr lang="en-US" altLang="zh-CN" smtClean="0">
              <a:sym typeface="Huawei Sans" panose="020C0503030203020204" pitchFamily="34" charset="0"/>
            </a:endParaRPr>
          </a:p>
          <a:p>
            <a:pPr lvl="1"/>
            <a:r>
              <a:rPr lang="zh-CN" altLang="en-US" smtClean="0">
                <a:sym typeface="Huawei Sans" panose="020C0503030203020204" pitchFamily="34" charset="0"/>
              </a:rPr>
              <a:t>是否需要对数据进行加密。</a:t>
            </a:r>
            <a:endParaRPr lang="en-US" altLang="zh-CN" smtClean="0">
              <a:sym typeface="Huawei Sans" panose="020C0503030203020204" pitchFamily="34" charset="0"/>
            </a:endParaRPr>
          </a:p>
          <a:p>
            <a:pPr lvl="1"/>
            <a:r>
              <a:rPr lang="zh-CN" altLang="en-US" smtClean="0">
                <a:sym typeface="Huawei Sans" panose="020C0503030203020204" pitchFamily="34" charset="0"/>
              </a:rPr>
              <a:t>是否需要对数据进行脱敏。</a:t>
            </a:r>
            <a:endParaRPr lang="en-US" altLang="zh-CN" dirty="0" smtClean="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使用建模软件</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4931816"/>
          </a:xfrm>
        </p:spPr>
        <p:txBody>
          <a:bodyPr>
            <a:normAutofit fontScale="85000" lnSpcReduction="20000"/>
          </a:bodyPr>
          <a:lstStyle/>
          <a:p>
            <a:r>
              <a:rPr lang="zh-CN" altLang="en-US" dirty="0" smtClean="0">
                <a:sym typeface="Huawei Sans" panose="020C0503030203020204" pitchFamily="34" charset="0"/>
              </a:rPr>
              <a:t>使用建模软件来进行逻辑建模和物理建模：</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功能强大而丰富；</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正向生成</a:t>
            </a:r>
            <a:r>
              <a:rPr lang="en-US" altLang="zh-CN" dirty="0" smtClean="0">
                <a:sym typeface="Huawei Sans" panose="020C0503030203020204" pitchFamily="34" charset="0"/>
              </a:rPr>
              <a:t>DDL</a:t>
            </a:r>
            <a:r>
              <a:rPr lang="zh-CN" altLang="en-US" dirty="0" smtClean="0">
                <a:sym typeface="Huawei Sans" panose="020C0503030203020204" pitchFamily="34" charset="0"/>
              </a:rPr>
              <a:t>，反向解析；</a:t>
            </a:r>
            <a:endParaRPr lang="en-US" altLang="zh-CN" dirty="0">
              <a:sym typeface="Huawei Sans" panose="020C0503030203020204" pitchFamily="34" charset="0"/>
            </a:endParaRPr>
          </a:p>
          <a:p>
            <a:pPr lvl="1"/>
            <a:r>
              <a:rPr lang="zh-CN" altLang="en-US" dirty="0" smtClean="0">
                <a:sym typeface="Huawei Sans" panose="020C0503030203020204" pitchFamily="34" charset="0"/>
              </a:rPr>
              <a:t>在逻辑模型和物理模型中自由切换使用视图；</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全面满足建模中的各种需求，高效进行建模。</a:t>
            </a:r>
            <a:endParaRPr lang="en-US" altLang="zh-CN" dirty="0" smtClean="0">
              <a:sym typeface="Huawei Sans" panose="020C0503030203020204" pitchFamily="34" charset="0"/>
            </a:endParaRPr>
          </a:p>
          <a:p>
            <a:r>
              <a:rPr lang="zh-CN" altLang="en-US" dirty="0" smtClean="0">
                <a:sym typeface="Huawei Sans" panose="020C0503030203020204" pitchFamily="34" charset="0"/>
              </a:rPr>
              <a:t>相关软件：</a:t>
            </a:r>
            <a:endParaRPr lang="en-US" altLang="zh-CN" dirty="0" smtClean="0">
              <a:sym typeface="Huawei Sans" panose="020C0503030203020204" pitchFamily="34" charset="0"/>
            </a:endParaRPr>
          </a:p>
          <a:p>
            <a:pPr lvl="1"/>
            <a:r>
              <a:rPr lang="en-US" altLang="zh-CN" dirty="0" smtClean="0">
                <a:sym typeface="Huawei Sans" panose="020C0503030203020204" pitchFamily="34" charset="0"/>
              </a:rPr>
              <a:t>CA </a:t>
            </a:r>
            <a:r>
              <a:rPr lang="en-US" altLang="zh-CN" dirty="0" err="1" smtClean="0">
                <a:sym typeface="Huawei Sans" panose="020C0503030203020204" pitchFamily="34" charset="0"/>
              </a:rPr>
              <a:t>ERWin</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1"/>
            <a:r>
              <a:rPr lang="en-US" altLang="zh-CN" dirty="0" smtClean="0">
                <a:sym typeface="Huawei Sans" panose="020C0503030203020204" pitchFamily="34" charset="0"/>
              </a:rPr>
              <a:t>SAP </a:t>
            </a:r>
            <a:r>
              <a:rPr lang="en-US" altLang="zh-CN" dirty="0" err="1" smtClean="0">
                <a:sym typeface="Huawei Sans" panose="020C0503030203020204" pitchFamily="34" charset="0"/>
              </a:rPr>
              <a:t>PowerDesigner</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1"/>
            <a:r>
              <a:rPr lang="en-US" altLang="zh-CN" dirty="0" smtClean="0">
                <a:sym typeface="Huawei Sans" panose="020C0503030203020204" pitchFamily="34" charset="0"/>
              </a:rPr>
              <a:t>ER/Studio</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1"/>
            <a:r>
              <a:rPr lang="en-US" altLang="zh-CN" dirty="0" err="1" smtClean="0">
                <a:sym typeface="Huawei Sans" panose="020C0503030203020204" pitchFamily="34" charset="0"/>
              </a:rPr>
              <a:t>pgModeler</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1"/>
            <a:r>
              <a:rPr lang="en-US" altLang="zh-CN" dirty="0" err="1" smtClean="0">
                <a:sym typeface="Huawei Sans" panose="020C0503030203020204" pitchFamily="34" charset="0"/>
              </a:rPr>
              <a:t>Dbeaver</a:t>
            </a:r>
            <a:r>
              <a:rPr lang="en-US" altLang="zh-CN" dirty="0" smtClean="0">
                <a:sym typeface="Huawei Sans" panose="020C0503030203020204" pitchFamily="34" charset="0"/>
              </a:rPr>
              <a:t> Community</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1"/>
            <a:r>
              <a:rPr lang="en-US" altLang="zh-CN" dirty="0" smtClean="0">
                <a:sym typeface="Huawei Sans" panose="020C0503030203020204" pitchFamily="34" charset="0"/>
              </a:rPr>
              <a:t>…</a:t>
            </a:r>
            <a:endParaRPr lang="en-US" altLang="zh-CN" dirty="0" smtClean="0">
              <a:sym typeface="Huawei Sans" panose="020C0503030203020204" pitchFamily="34" charset="0"/>
            </a:endParaRPr>
          </a:p>
          <a:p>
            <a:pPr lvl="1"/>
            <a:endParaRPr lang="en-US" altLang="zh-CN" dirty="0" smtClean="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物理模型产出物</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smtClean="0">
                <a:sym typeface="Huawei Sans" panose="020C0503030203020204" pitchFamily="34" charset="0"/>
              </a:rPr>
              <a:t>物理数据模型；</a:t>
            </a:r>
            <a:endParaRPr lang="en-US" altLang="zh-CN" dirty="0" smtClean="0">
              <a:sym typeface="Huawei Sans" panose="020C0503030203020204" pitchFamily="34" charset="0"/>
            </a:endParaRPr>
          </a:p>
          <a:p>
            <a:r>
              <a:rPr lang="zh-CN" altLang="en-US" dirty="0" smtClean="0">
                <a:sym typeface="Huawei Sans" panose="020C0503030203020204" pitchFamily="34" charset="0"/>
              </a:rPr>
              <a:t>物理模型命名规范；</a:t>
            </a:r>
            <a:endParaRPr lang="en-US" altLang="zh-CN" dirty="0" smtClean="0">
              <a:sym typeface="Huawei Sans" panose="020C0503030203020204" pitchFamily="34" charset="0"/>
            </a:endParaRPr>
          </a:p>
          <a:p>
            <a:r>
              <a:rPr lang="zh-CN" altLang="en-US" dirty="0" smtClean="0">
                <a:sym typeface="Huawei Sans" panose="020C0503030203020204" pitchFamily="34" charset="0"/>
              </a:rPr>
              <a:t>物理数据模型设计说明书；</a:t>
            </a:r>
            <a:endParaRPr lang="en-US" altLang="zh-CN" dirty="0" smtClean="0">
              <a:sym typeface="Huawei Sans" panose="020C0503030203020204" pitchFamily="34" charset="0"/>
            </a:endParaRPr>
          </a:p>
          <a:p>
            <a:r>
              <a:rPr lang="zh-CN" altLang="en-US" dirty="0" smtClean="0">
                <a:sym typeface="Huawei Sans" panose="020C0503030203020204" pitchFamily="34" charset="0"/>
              </a:rPr>
              <a:t>生成</a:t>
            </a:r>
            <a:r>
              <a:rPr lang="en-US" altLang="zh-CN" dirty="0" smtClean="0">
                <a:sym typeface="Huawei Sans" panose="020C0503030203020204" pitchFamily="34" charset="0"/>
              </a:rPr>
              <a:t>DDL</a:t>
            </a:r>
            <a:r>
              <a:rPr lang="zh-CN" altLang="en-US" dirty="0" smtClean="0">
                <a:sym typeface="Huawei Sans" panose="020C0503030203020204" pitchFamily="34" charset="0"/>
              </a:rPr>
              <a:t>建表语句。</a:t>
            </a:r>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数据库设计概述</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需求分析</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概念</a:t>
            </a:r>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设计</a:t>
            </a:r>
            <a:endPar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逻辑设计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物理设计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数据库设计</a:t>
            </a:r>
            <a:r>
              <a:rPr lang="zh-CN" altLang="en-US" b="1" dirty="0" smtClean="0">
                <a:latin typeface="Huawei Sans" panose="020C0503030203020204" pitchFamily="34" charset="0"/>
                <a:ea typeface="方正兰亭黑简体" panose="02000000000000000000" pitchFamily="2" charset="-122"/>
                <a:sym typeface="Huawei Sans" panose="020C0503030203020204" pitchFamily="34" charset="0"/>
              </a:rPr>
              <a:t>案例</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数据库设计的目标</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设计目标</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为用户和各种应用系统提供一个信息基础设施和</a:t>
            </a:r>
            <a:r>
              <a:rPr lang="zh-CN" altLang="en-US" sz="1800" dirty="0">
                <a:solidFill>
                  <a:srgbClr val="C00000"/>
                </a:solidFill>
                <a:sym typeface="Huawei Sans" panose="020C0503030203020204" pitchFamily="34" charset="0"/>
              </a:rPr>
              <a:t>高效</a:t>
            </a:r>
            <a:r>
              <a:rPr lang="zh-CN" altLang="en-US" sz="1800" dirty="0">
                <a:sym typeface="Huawei Sans" panose="020C0503030203020204" pitchFamily="34" charset="0"/>
              </a:rPr>
              <a:t>的运行环境。</a:t>
            </a:r>
            <a:endParaRPr lang="en-US" altLang="zh-CN" sz="1800" dirty="0">
              <a:sym typeface="Huawei Sans" panose="020C0503030203020204" pitchFamily="34" charset="0"/>
            </a:endParaRPr>
          </a:p>
          <a:p>
            <a:r>
              <a:rPr lang="zh-CN" altLang="en-US" sz="2200" dirty="0" smtClean="0">
                <a:sym typeface="Huawei Sans" panose="020C0503030203020204" pitchFamily="34" charset="0"/>
              </a:rPr>
              <a:t>高效的运行环境</a:t>
            </a:r>
            <a:endParaRPr lang="en-US" altLang="zh-CN" sz="2200" dirty="0">
              <a:sym typeface="Huawei Sans" panose="020C0503030203020204" pitchFamily="34" charset="0"/>
            </a:endParaRPr>
          </a:p>
          <a:p>
            <a:pPr lvl="1"/>
            <a:r>
              <a:rPr lang="zh-CN" altLang="en-US" sz="1800" dirty="0">
                <a:sym typeface="Huawei Sans" panose="020C0503030203020204" pitchFamily="34" charset="0"/>
              </a:rPr>
              <a:t>数据库数据的存取效率。</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数据库存储空间的利用率。</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数据库系统运行管理的效率。</a:t>
            </a:r>
            <a:endParaRPr lang="zh-CN" altLang="en-US" sz="1800" dirty="0">
              <a:sym typeface="Huawei Sans" panose="020C0503030203020204" pitchFamily="34" charset="0"/>
            </a:endParaRPr>
          </a:p>
          <a:p>
            <a:pPr marL="0" indent="0">
              <a:buNone/>
            </a:pPr>
            <a:endParaRPr lang="zh-CN" altLang="en-US" dirty="0">
              <a:sym typeface="Huawei Sans" panose="020C0503030203020204" pitchFamily="34" charset="0"/>
            </a:endParaRPr>
          </a:p>
          <a:p>
            <a:endParaRPr lang="zh-CN" altLang="en-US" dirty="0">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6096000" y="2897198"/>
            <a:ext cx="4815624" cy="315412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场景说明</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63109" y="1233488"/>
            <a:ext cx="9720219" cy="755352"/>
          </a:xfrm>
        </p:spPr>
        <p:txBody>
          <a:bodyPr>
            <a:normAutofit/>
          </a:bodyPr>
          <a:lstStyle/>
          <a:p>
            <a:r>
              <a:rPr lang="zh-CN" altLang="en-US" dirty="0" smtClean="0">
                <a:sym typeface="Huawei Sans" panose="020C0503030203020204" pitchFamily="34" charset="0"/>
              </a:rPr>
              <a:t>以客户下单购买设备的订单为例。</a:t>
            </a:r>
            <a:endParaRPr lang="en-US" altLang="zh-CN" dirty="0" smtClean="0">
              <a:sym typeface="Huawei Sans" panose="020C0503030203020204" pitchFamily="34" charset="0"/>
            </a:endParaRPr>
          </a:p>
        </p:txBody>
      </p:sp>
      <p:sp>
        <p:nvSpPr>
          <p:cNvPr id="4" name="Text Box 4"/>
          <p:cNvSpPr txBox="1">
            <a:spLocks noChangeArrowheads="1"/>
          </p:cNvSpPr>
          <p:nvPr/>
        </p:nvSpPr>
        <p:spPr bwMode="auto">
          <a:xfrm>
            <a:off x="2099556" y="1880828"/>
            <a:ext cx="7110360" cy="4176463"/>
          </a:xfrm>
          <a:prstGeom prst="rect">
            <a:avLst/>
          </a:prstGeom>
          <a:solidFill>
            <a:schemeClr val="bg1"/>
          </a:solidFill>
          <a:ln w="28575" algn="ctr">
            <a:solidFill>
              <a:srgbClr val="800000"/>
            </a:solidFill>
            <a:miter lim="800000"/>
          </a:ln>
          <a:effectLst/>
        </p:spPr>
        <p:txBody>
          <a:bodyPr wrap="none" lIns="91422" tIns="45711" rIns="91422" bIns="45711" anchor="t"/>
          <a:lstStyle>
            <a:defPPr>
              <a:defRPr lang="zh-CN"/>
            </a:defPPr>
            <a:lvl1pPr defTabSz="914400">
              <a:defRPr kumimoji="1" sz="1600" b="1">
                <a:latin typeface="+mn-lt"/>
                <a:ea typeface="+mn-ea"/>
              </a:defRPr>
            </a:lvl1pPr>
          </a:lstStyle>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订单编号</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_____________________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下</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单日期</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_____________</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客户编号</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__________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_____</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客户姓名</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_______________</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联系方式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_______________</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证件号码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____________________________________</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客户地址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____________________________________________________________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____</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部件</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部件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部件</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部件</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部件</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编号</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说明</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单价</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元</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数量</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合计价格</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元</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_____________________            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______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____</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______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_____________________            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______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____</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______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_____________________            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______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____</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______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_____________________            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______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____</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订单总计（元）</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__________</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Text Box 12"/>
          <p:cNvSpPr txBox="1">
            <a:spLocks noChangeArrowheads="1"/>
          </p:cNvSpPr>
          <p:nvPr/>
        </p:nvSpPr>
        <p:spPr bwMode="auto">
          <a:xfrm>
            <a:off x="9302365" y="3429000"/>
            <a:ext cx="2124035" cy="923301"/>
          </a:xfrm>
          <a:prstGeom prst="rect">
            <a:avLst/>
          </a:prstGeom>
          <a:solidFill>
            <a:srgbClr val="CCCCCC"/>
          </a:solidFill>
          <a:ln w="28575" algn="ctr">
            <a:solidFill>
              <a:srgbClr val="C00000"/>
            </a:solidFill>
            <a:miter lim="800000"/>
          </a:ln>
          <a:effectLst/>
        </p:spPr>
        <p:txBody>
          <a:bodyPr wrap="square" lIns="91412" tIns="45706" rIns="91412" bIns="45706">
            <a:spAutoFit/>
          </a:bodyPr>
          <a:lstStyle/>
          <a:p>
            <a:pPr defTabSz="784225" eaLnBrk="0" fontAlgn="base" hangingPunct="0">
              <a:spcBef>
                <a:spcPct val="50000"/>
              </a:spcBef>
            </a:pPr>
            <a:r>
              <a:rPr lang="zh-CN" altLang="en-US" sz="1800" dirty="0" smtClean="0">
                <a:latin typeface="Huawei Sans" panose="020C0503030203020204" pitchFamily="34" charset="0"/>
                <a:ea typeface="方正兰亭黑简体" panose="02000000000000000000" pitchFamily="2" charset="-122"/>
                <a:sym typeface="Huawei Sans" panose="020C0503030203020204" pitchFamily="34" charset="0"/>
              </a:rPr>
              <a:t>从这个订单里面能提取</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哪些</a:t>
            </a:r>
            <a:r>
              <a:rPr lang="zh-CN" altLang="en-US" sz="1800" dirty="0" smtClean="0">
                <a:latin typeface="Huawei Sans" panose="020C0503030203020204" pitchFamily="34" charset="0"/>
                <a:ea typeface="方正兰亭黑简体" panose="02000000000000000000" pitchFamily="2" charset="-122"/>
                <a:sym typeface="Huawei Sans" panose="020C0503030203020204" pitchFamily="34" charset="0"/>
              </a:rPr>
              <a:t>实体和属性出来？</a:t>
            </a:r>
            <a:endParaRPr lang="zh-CN" altLang="en-US"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0" fill="hold"/>
                                        <p:tgtEl>
                                          <p:spTgt spid="5"/>
                                        </p:tgtEl>
                                        <p:attrNameLst>
                                          <p:attrName>ppt_w</p:attrName>
                                        </p:attrNameLst>
                                      </p:cBhvr>
                                      <p:tavLst>
                                        <p:tav tm="0">
                                          <p:val>
                                            <p:fltVal val="0"/>
                                          </p:val>
                                        </p:tav>
                                        <p:tav tm="100000">
                                          <p:val>
                                            <p:strVal val="#ppt_w"/>
                                          </p:val>
                                        </p:tav>
                                      </p:tavLst>
                                    </p:anim>
                                    <p:anim calcmode="lin" valueType="num">
                                      <p:cBhvr>
                                        <p:cTn id="8" dur="3000" fill="hold"/>
                                        <p:tgtEl>
                                          <p:spTgt spid="5"/>
                                        </p:tgtEl>
                                        <p:attrNameLst>
                                          <p:attrName>ppt_h</p:attrName>
                                        </p:attrNameLst>
                                      </p:cBhvr>
                                      <p:tavLst>
                                        <p:tav tm="0">
                                          <p:val>
                                            <p:fltVal val="0"/>
                                          </p:val>
                                        </p:tav>
                                        <p:tav tm="100000">
                                          <p:val>
                                            <p:strVal val="#ppt_h"/>
                                          </p:val>
                                        </p:tav>
                                      </p:tavLst>
                                    </p:anim>
                                    <p:animEffect transition="in" filter="fade">
                                      <p:cBhvr>
                                        <p:cTn id="9"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可提取的属性列表</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58450" y="1247776"/>
            <a:ext cx="9720219" cy="5075832"/>
          </a:xfrm>
        </p:spPr>
        <p:txBody>
          <a:bodyPr>
            <a:normAutofit fontScale="70000" lnSpcReduction="20000"/>
          </a:bodyPr>
          <a:lstStyle/>
          <a:p>
            <a:r>
              <a:rPr lang="zh-CN" altLang="en-US" dirty="0" smtClean="0">
                <a:sym typeface="Huawei Sans" panose="020C0503030203020204" pitchFamily="34" charset="0"/>
              </a:rPr>
              <a:t>以客户下单购买设备的订单为例</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订单编号</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订单日期</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客户编号</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客户姓名</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联系方式</a:t>
            </a:r>
            <a:endParaRPr lang="en-US" altLang="zh-CN" dirty="0" smtClean="0">
              <a:sym typeface="Huawei Sans" panose="020C0503030203020204" pitchFamily="34" charset="0"/>
            </a:endParaRPr>
          </a:p>
          <a:p>
            <a:pPr lvl="1"/>
            <a:r>
              <a:rPr lang="zh-CN" altLang="en-US" dirty="0">
                <a:sym typeface="Huawei Sans" panose="020C0503030203020204" pitchFamily="34" charset="0"/>
              </a:rPr>
              <a:t>证件</a:t>
            </a:r>
            <a:r>
              <a:rPr lang="zh-CN" altLang="en-US" dirty="0" smtClean="0">
                <a:sym typeface="Huawei Sans" panose="020C0503030203020204" pitchFamily="34" charset="0"/>
              </a:rPr>
              <a:t>号码</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客户地址</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部件编号</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部件说明</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部件单价</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部件数量</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部件合计价格</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订单总价</a:t>
            </a:r>
            <a:endParaRPr lang="en-US" altLang="zh-CN" dirty="0" smtClean="0">
              <a:sym typeface="Huawei Sans" panose="020C0503030203020204" pitchFamily="34" charset="0"/>
            </a:endParaRPr>
          </a:p>
        </p:txBody>
      </p:sp>
      <p:pic>
        <p:nvPicPr>
          <p:cNvPr id="6" name="图片 5"/>
          <p:cNvPicPr>
            <a:picLocks noChangeAspect="1"/>
          </p:cNvPicPr>
          <p:nvPr/>
        </p:nvPicPr>
        <p:blipFill>
          <a:blip r:embed="rId1"/>
          <a:stretch>
            <a:fillRect/>
          </a:stretch>
        </p:blipFill>
        <p:spPr>
          <a:xfrm>
            <a:off x="5286476" y="1448780"/>
            <a:ext cx="6139924" cy="3644458"/>
          </a:xfrm>
          <a:prstGeom prst="rect">
            <a:avLst/>
          </a:prstGeom>
        </p:spPr>
      </p:pic>
      <p:sp>
        <p:nvSpPr>
          <p:cNvPr id="7" name="圆角矩形 6"/>
          <p:cNvSpPr/>
          <p:nvPr/>
        </p:nvSpPr>
        <p:spPr bwMode="auto">
          <a:xfrm>
            <a:off x="1123166" y="3925216"/>
            <a:ext cx="1728192" cy="1548172"/>
          </a:xfrm>
          <a:prstGeom prst="roundRect">
            <a:avLst>
              <a:gd name="adj" fmla="val 7703"/>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标注 7"/>
          <p:cNvSpPr/>
          <p:nvPr/>
        </p:nvSpPr>
        <p:spPr bwMode="auto">
          <a:xfrm>
            <a:off x="2973305" y="5398043"/>
            <a:ext cx="1646532" cy="299209"/>
          </a:xfrm>
          <a:prstGeom prst="wedgeRectCallout">
            <a:avLst>
              <a:gd name="adj1" fmla="val -48823"/>
              <a:gd name="adj2" fmla="val -148242"/>
            </a:avLst>
          </a:prstGeom>
          <a:solidFill>
            <a:schemeClr val="bg1"/>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重复出现的属性组</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3000"/>
                                        <p:tgtEl>
                                          <p:spTgt spid="7"/>
                                        </p:tgtEl>
                                      </p:cBhvr>
                                    </p:animEffect>
                                  </p:childTnLst>
                                </p:cTn>
                              </p:par>
                            </p:childTnLst>
                          </p:cTn>
                        </p:par>
                        <p:par>
                          <p:cTn id="8" fill="hold">
                            <p:stCondLst>
                              <p:cond delay="3000"/>
                            </p:stCondLst>
                            <p:childTnLst>
                              <p:par>
                                <p:cTn id="9" presetID="14" presetClass="entr" presetSubtype="1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正则</a:t>
            </a:r>
            <a:r>
              <a:rPr lang="zh-CN" altLang="en-US" dirty="0" smtClean="0">
                <a:sym typeface="Huawei Sans" panose="020C0503030203020204" pitchFamily="34" charset="0"/>
              </a:rPr>
              <a:t>化处理 </a:t>
            </a:r>
            <a:r>
              <a:rPr lang="en-US" altLang="zh-CN" dirty="0" smtClean="0">
                <a:sym typeface="Huawei Sans" panose="020C0503030203020204" pitchFamily="34" charset="0"/>
              </a:rPr>
              <a:t>- </a:t>
            </a:r>
            <a:r>
              <a:rPr lang="zh-CN" altLang="en-US" dirty="0" smtClean="0">
                <a:sym typeface="Huawei Sans" panose="020C0503030203020204" pitchFamily="34" charset="0"/>
              </a:rPr>
              <a:t>消除重复组情况</a:t>
            </a:r>
            <a:endParaRPr lang="zh-CN" altLang="en-US" dirty="0">
              <a:sym typeface="Huawei Sans" panose="020C0503030203020204" pitchFamily="34" charset="0"/>
            </a:endParaRPr>
          </a:p>
        </p:txBody>
      </p:sp>
      <p:sp>
        <p:nvSpPr>
          <p:cNvPr id="10" name="文本框 9"/>
          <p:cNvSpPr txBox="1"/>
          <p:nvPr/>
        </p:nvSpPr>
        <p:spPr bwMode="auto">
          <a:xfrm>
            <a:off x="1252762" y="1376772"/>
            <a:ext cx="810790" cy="422405"/>
          </a:xfrm>
          <a:prstGeom prst="rect">
            <a:avLst/>
          </a:prstGeom>
          <a:solidFill>
            <a:schemeClr val="accent1">
              <a:lumMod val="90000"/>
            </a:schemeClr>
          </a:solidFill>
          <a:ln w="9525" algn="ctr">
            <a:solidFill>
              <a:srgbClr val="C00000"/>
            </a:solidFill>
            <a:miter lim="800000"/>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spAutoFit/>
          </a:bodyPr>
          <a:lstStyle/>
          <a:p>
            <a:pPr algn="ctr"/>
            <a:r>
              <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订单</a:t>
            </a:r>
            <a:endPar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占位符 2"/>
          <p:cNvSpPr txBox="1"/>
          <p:nvPr/>
        </p:nvSpPr>
        <p:spPr bwMode="auto">
          <a:xfrm>
            <a:off x="1163452" y="1916832"/>
            <a:ext cx="1188132" cy="2499759"/>
          </a:xfrm>
          <a:prstGeom prst="rect">
            <a:avLst/>
          </a:prstGeom>
          <a:noFill/>
          <a:ln w="9525">
            <a:noFill/>
            <a:miter lim="800000"/>
          </a:ln>
        </p:spPr>
        <p:txBody>
          <a:bodyPr vert="horz" wrap="square" lIns="80141" tIns="40071" rIns="80141" bIns="40071" numCol="1" anchor="t" anchorCtr="0" compatLnSpc="1">
            <a:no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订单编号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订单日期</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客户编号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客户姓名</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联系方式</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证件号码</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客户地址</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订单总价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占位符 2"/>
          <p:cNvSpPr txBox="1"/>
          <p:nvPr/>
        </p:nvSpPr>
        <p:spPr bwMode="auto">
          <a:xfrm>
            <a:off x="1163452" y="4437112"/>
            <a:ext cx="1404156" cy="1656184"/>
          </a:xfrm>
          <a:prstGeom prst="rect">
            <a:avLst/>
          </a:prstGeom>
          <a:noFill/>
          <a:ln w="9525">
            <a:noFill/>
            <a:miter lim="800000"/>
          </a:ln>
        </p:spPr>
        <p:txBody>
          <a:bodyPr vert="horz" wrap="square" lIns="80141" tIns="40071" rIns="80141" bIns="40071" numCol="1" anchor="t" anchorCtr="0" compatLnSpc="1">
            <a:norm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部件编号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部件说明</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部件单价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部件数量</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部件合计价格</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bwMode="auto">
          <a:xfrm>
            <a:off x="4120279" y="1376772"/>
            <a:ext cx="1219638" cy="422405"/>
          </a:xfrm>
          <a:prstGeom prst="rect">
            <a:avLst/>
          </a:prstGeom>
          <a:solidFill>
            <a:schemeClr val="accent1">
              <a:lumMod val="90000"/>
            </a:schemeClr>
          </a:solidFill>
          <a:ln w="9525" algn="ctr">
            <a:solidFill>
              <a:srgbClr val="C00000"/>
            </a:solidFill>
            <a:miter lim="800000"/>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spAutoFit/>
          </a:bodyPr>
          <a:lstStyle/>
          <a:p>
            <a:pPr algn="ctr"/>
            <a:r>
              <a:rPr lang="zh-CN" altLang="en-US"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订单</a:t>
            </a:r>
            <a:r>
              <a:rPr lang="en-US" altLang="zh-CN"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部件</a:t>
            </a:r>
            <a:endPar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占位符 2"/>
          <p:cNvSpPr txBox="1"/>
          <p:nvPr/>
        </p:nvSpPr>
        <p:spPr bwMode="auto">
          <a:xfrm>
            <a:off x="4136032" y="1916832"/>
            <a:ext cx="1188132" cy="345580"/>
          </a:xfrm>
          <a:prstGeom prst="rect">
            <a:avLst/>
          </a:prstGeom>
          <a:noFill/>
          <a:ln w="9525">
            <a:noFill/>
            <a:miter lim="800000"/>
          </a:ln>
        </p:spPr>
        <p:txBody>
          <a:bodyPr vert="horz" wrap="square" lIns="80141" tIns="40071" rIns="80141" bIns="40071" numCol="1" anchor="t" anchorCtr="0" compatLnSpc="1">
            <a:no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订单编号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直接箭头连接符 19"/>
          <p:cNvCxnSpPr/>
          <p:nvPr/>
        </p:nvCxnSpPr>
        <p:spPr bwMode="auto">
          <a:xfrm flipH="1">
            <a:off x="2351584" y="2096852"/>
            <a:ext cx="1620180" cy="0"/>
          </a:xfrm>
          <a:prstGeom prst="straightConnector1">
            <a:avLst/>
          </a:prstGeom>
          <a:solidFill>
            <a:schemeClr val="accent1"/>
          </a:solidFill>
          <a:ln w="9525" cap="flat" cmpd="sng" algn="ctr">
            <a:solidFill>
              <a:srgbClr val="C00000"/>
            </a:solidFill>
            <a:prstDash val="solid"/>
            <a:round/>
            <a:headEnd type="triangle" w="med" len="med"/>
            <a:tailEnd type="none" w="med" len="med"/>
          </a:ln>
          <a:effectLst/>
        </p:spPr>
      </p:cxnSp>
      <p:cxnSp>
        <p:nvCxnSpPr>
          <p:cNvPr id="21" name="直接箭头连接符 20"/>
          <p:cNvCxnSpPr/>
          <p:nvPr/>
        </p:nvCxnSpPr>
        <p:spPr bwMode="auto">
          <a:xfrm flipH="1">
            <a:off x="4223793" y="2528900"/>
            <a:ext cx="828091" cy="0"/>
          </a:xfrm>
          <a:prstGeom prst="straightConnector1">
            <a:avLst/>
          </a:prstGeom>
          <a:solidFill>
            <a:schemeClr val="accent1"/>
          </a:solidFill>
          <a:ln w="9525" cap="flat" cmpd="sng" algn="ctr">
            <a:solidFill>
              <a:srgbClr val="C00000"/>
            </a:solidFill>
            <a:prstDash val="solid"/>
            <a:round/>
            <a:headEnd type="none" w="med" len="med"/>
            <a:tailEnd type="none" w="med" len="med"/>
          </a:ln>
          <a:effectLst/>
        </p:spPr>
      </p:cxnSp>
      <p:sp>
        <p:nvSpPr>
          <p:cNvPr id="24" name="Text Box 12"/>
          <p:cNvSpPr txBox="1">
            <a:spLocks noChangeArrowheads="1"/>
          </p:cNvSpPr>
          <p:nvPr/>
        </p:nvSpPr>
        <p:spPr bwMode="auto">
          <a:xfrm>
            <a:off x="6780076" y="2528900"/>
            <a:ext cx="2484276" cy="369304"/>
          </a:xfrm>
          <a:prstGeom prst="rect">
            <a:avLst/>
          </a:prstGeom>
          <a:solidFill>
            <a:srgbClr val="CCCCCC"/>
          </a:solidFill>
          <a:ln w="28575" algn="ctr">
            <a:solidFill>
              <a:srgbClr val="C00000"/>
            </a:solidFill>
            <a:miter lim="800000"/>
          </a:ln>
          <a:effectLst/>
        </p:spPr>
        <p:txBody>
          <a:bodyPr wrap="square" lIns="91412" tIns="45706" rIns="91412" bIns="45706">
            <a:spAutoFit/>
          </a:bodyPr>
          <a:lstStyle/>
          <a:p>
            <a:pPr defTabSz="784225" eaLnBrk="0" fontAlgn="base" hangingPunct="0">
              <a:spcBef>
                <a:spcPct val="50000"/>
              </a:spcBef>
            </a:pPr>
            <a:r>
              <a:rPr lang="zh-CN" altLang="en-US" sz="1800" dirty="0" smtClean="0">
                <a:latin typeface="Huawei Sans" panose="020C0503030203020204" pitchFamily="34" charset="0"/>
                <a:ea typeface="方正兰亭黑简体" panose="02000000000000000000" pitchFamily="2" charset="-122"/>
                <a:sym typeface="Huawei Sans" panose="020C0503030203020204" pitchFamily="34" charset="0"/>
              </a:rPr>
              <a:t>现在符合第几范式？</a:t>
            </a:r>
            <a:endParaRPr lang="zh-CN" altLang="en-US"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Text Box 12"/>
          <p:cNvSpPr txBox="1">
            <a:spLocks noChangeArrowheads="1"/>
          </p:cNvSpPr>
          <p:nvPr/>
        </p:nvSpPr>
        <p:spPr bwMode="auto">
          <a:xfrm>
            <a:off x="6766397" y="3392996"/>
            <a:ext cx="2484276" cy="369304"/>
          </a:xfrm>
          <a:prstGeom prst="rect">
            <a:avLst/>
          </a:prstGeom>
          <a:solidFill>
            <a:srgbClr val="CCCCCC"/>
          </a:solidFill>
          <a:ln w="28575" algn="ctr">
            <a:solidFill>
              <a:srgbClr val="C00000"/>
            </a:solidFill>
            <a:miter lim="800000"/>
          </a:ln>
          <a:effectLst/>
        </p:spPr>
        <p:txBody>
          <a:bodyPr wrap="square" lIns="91412" tIns="45706" rIns="91412" bIns="45706">
            <a:spAutoFit/>
          </a:bodyPr>
          <a:lstStyle/>
          <a:p>
            <a:pPr defTabSz="784225" eaLnBrk="0" fontAlgn="base" hangingPunct="0">
              <a:spcBef>
                <a:spcPct val="50000"/>
              </a:spcBef>
            </a:pPr>
            <a:r>
              <a:rPr lang="zh-CN" altLang="en-US" sz="1800" dirty="0" smtClean="0">
                <a:latin typeface="Huawei Sans" panose="020C0503030203020204" pitchFamily="34" charset="0"/>
                <a:ea typeface="方正兰亭黑简体" panose="02000000000000000000" pitchFamily="2" charset="-122"/>
                <a:sym typeface="Huawei Sans" panose="020C0503030203020204" pitchFamily="34" charset="0"/>
              </a:rPr>
              <a:t>下一步该如何做？</a:t>
            </a:r>
            <a:endParaRPr lang="zh-CN" altLang="en-US"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4.79167E-6 -2.59259E-6 L 0.24362 -0.32014 " pathEditMode="relative" rAng="0" ptsTypes="AA">
                                      <p:cBhvr>
                                        <p:cTn id="6" dur="3000" fill="hold"/>
                                        <p:tgtEl>
                                          <p:spTgt spid="15"/>
                                        </p:tgtEl>
                                        <p:attrNameLst>
                                          <p:attrName>ppt_x</p:attrName>
                                          <p:attrName>ppt_y</p:attrName>
                                        </p:attrNameLst>
                                      </p:cBhvr>
                                      <p:rCtr x="12174" y="-16019"/>
                                    </p:animMotion>
                                  </p:childTnLst>
                                </p:cTn>
                              </p:par>
                            </p:childTnLst>
                          </p:cTn>
                        </p:par>
                        <p:par>
                          <p:cTn id="7" fill="hold">
                            <p:stCondLst>
                              <p:cond delay="3000"/>
                            </p:stCondLst>
                            <p:childTnLst>
                              <p:par>
                                <p:cTn id="8" presetID="42"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800"/>
                                        <p:tgtEl>
                                          <p:spTgt spid="17"/>
                                        </p:tgtEl>
                                      </p:cBhvr>
                                    </p:animEffect>
                                    <p:anim calcmode="lin" valueType="num">
                                      <p:cBhvr>
                                        <p:cTn id="11" dur="800" fill="hold"/>
                                        <p:tgtEl>
                                          <p:spTgt spid="17"/>
                                        </p:tgtEl>
                                        <p:attrNameLst>
                                          <p:attrName>ppt_x</p:attrName>
                                        </p:attrNameLst>
                                      </p:cBhvr>
                                      <p:tavLst>
                                        <p:tav tm="0">
                                          <p:val>
                                            <p:strVal val="#ppt_x"/>
                                          </p:val>
                                        </p:tav>
                                        <p:tav tm="100000">
                                          <p:val>
                                            <p:strVal val="#ppt_x"/>
                                          </p:val>
                                        </p:tav>
                                      </p:tavLst>
                                    </p:anim>
                                    <p:anim calcmode="lin" valueType="num">
                                      <p:cBhvr>
                                        <p:cTn id="12" dur="8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Vertical)">
                                      <p:cBhvr>
                                        <p:cTn id="17" dur="1000"/>
                                        <p:tgtEl>
                                          <p:spTgt spid="20"/>
                                        </p:tgtEl>
                                      </p:cBhvr>
                                    </p:animEffect>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1000" fill="hold"/>
                                        <p:tgtEl>
                                          <p:spTgt spid="19"/>
                                        </p:tgtEl>
                                        <p:attrNameLst>
                                          <p:attrName>ppt_x</p:attrName>
                                        </p:attrNameLst>
                                      </p:cBhvr>
                                      <p:tavLst>
                                        <p:tav tm="0">
                                          <p:val>
                                            <p:strVal val="0-#ppt_w/2"/>
                                          </p:val>
                                        </p:tav>
                                        <p:tav tm="100000">
                                          <p:val>
                                            <p:strVal val="#ppt_x"/>
                                          </p:val>
                                        </p:tav>
                                      </p:tavLst>
                                    </p:anim>
                                    <p:anim calcmode="lin" valueType="num">
                                      <p:cBhvr additive="base">
                                        <p:cTn id="22" dur="100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6" presetClass="entr" presetSubtype="16"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ircle(in)">
                                      <p:cBhvr>
                                        <p:cTn id="26" dur="2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3000" fill="hold"/>
                                        <p:tgtEl>
                                          <p:spTgt spid="24"/>
                                        </p:tgtEl>
                                        <p:attrNameLst>
                                          <p:attrName>ppt_w</p:attrName>
                                        </p:attrNameLst>
                                      </p:cBhvr>
                                      <p:tavLst>
                                        <p:tav tm="0">
                                          <p:val>
                                            <p:fltVal val="0"/>
                                          </p:val>
                                        </p:tav>
                                        <p:tav tm="100000">
                                          <p:val>
                                            <p:strVal val="#ppt_w"/>
                                          </p:val>
                                        </p:tav>
                                      </p:tavLst>
                                    </p:anim>
                                    <p:anim calcmode="lin" valueType="num">
                                      <p:cBhvr>
                                        <p:cTn id="32" dur="3000" fill="hold"/>
                                        <p:tgtEl>
                                          <p:spTgt spid="24"/>
                                        </p:tgtEl>
                                        <p:attrNameLst>
                                          <p:attrName>ppt_h</p:attrName>
                                        </p:attrNameLst>
                                      </p:cBhvr>
                                      <p:tavLst>
                                        <p:tav tm="0">
                                          <p:val>
                                            <p:fltVal val="0"/>
                                          </p:val>
                                        </p:tav>
                                        <p:tav tm="100000">
                                          <p:val>
                                            <p:strVal val="#ppt_h"/>
                                          </p:val>
                                        </p:tav>
                                      </p:tavLst>
                                    </p:anim>
                                    <p:animEffect transition="in" filter="fade">
                                      <p:cBhvr>
                                        <p:cTn id="33" dur="30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3000" fill="hold"/>
                                        <p:tgtEl>
                                          <p:spTgt spid="25"/>
                                        </p:tgtEl>
                                        <p:attrNameLst>
                                          <p:attrName>ppt_w</p:attrName>
                                        </p:attrNameLst>
                                      </p:cBhvr>
                                      <p:tavLst>
                                        <p:tav tm="0">
                                          <p:val>
                                            <p:fltVal val="0"/>
                                          </p:val>
                                        </p:tav>
                                        <p:tav tm="100000">
                                          <p:val>
                                            <p:strVal val="#ppt_w"/>
                                          </p:val>
                                        </p:tav>
                                      </p:tavLst>
                                    </p:anim>
                                    <p:anim calcmode="lin" valueType="num">
                                      <p:cBhvr>
                                        <p:cTn id="39" dur="3000" fill="hold"/>
                                        <p:tgtEl>
                                          <p:spTgt spid="25"/>
                                        </p:tgtEl>
                                        <p:attrNameLst>
                                          <p:attrName>ppt_h</p:attrName>
                                        </p:attrNameLst>
                                      </p:cBhvr>
                                      <p:tavLst>
                                        <p:tav tm="0">
                                          <p:val>
                                            <p:fltVal val="0"/>
                                          </p:val>
                                        </p:tav>
                                        <p:tav tm="100000">
                                          <p:val>
                                            <p:strVal val="#ppt_h"/>
                                          </p:val>
                                        </p:tav>
                                      </p:tavLst>
                                    </p:anim>
                                    <p:animEffect transition="in" filter="fade">
                                      <p:cBhvr>
                                        <p:cTn id="40"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9" grpId="0"/>
      <p:bldP spid="24" grpId="0" animBg="1"/>
      <p:bldP spid="2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正则</a:t>
            </a:r>
            <a:r>
              <a:rPr lang="zh-CN" altLang="en-US" dirty="0" smtClean="0">
                <a:sym typeface="Huawei Sans" panose="020C0503030203020204" pitchFamily="34" charset="0"/>
              </a:rPr>
              <a:t>化处理 </a:t>
            </a:r>
            <a:r>
              <a:rPr lang="en-US" altLang="zh-CN" dirty="0" smtClean="0">
                <a:sym typeface="Huawei Sans" panose="020C0503030203020204" pitchFamily="34" charset="0"/>
              </a:rPr>
              <a:t>- </a:t>
            </a:r>
            <a:r>
              <a:rPr lang="zh-CN" altLang="en-US" dirty="0" smtClean="0">
                <a:sym typeface="Huawei Sans" panose="020C0503030203020204" pitchFamily="34" charset="0"/>
              </a:rPr>
              <a:t>消除依赖部分主键</a:t>
            </a:r>
            <a:endParaRPr lang="zh-CN" altLang="en-US" dirty="0">
              <a:sym typeface="Huawei Sans" panose="020C0503030203020204" pitchFamily="34" charset="0"/>
            </a:endParaRPr>
          </a:p>
        </p:txBody>
      </p:sp>
      <p:sp>
        <p:nvSpPr>
          <p:cNvPr id="10" name="文本框 9"/>
          <p:cNvSpPr txBox="1"/>
          <p:nvPr/>
        </p:nvSpPr>
        <p:spPr bwMode="auto">
          <a:xfrm>
            <a:off x="1252762" y="1376772"/>
            <a:ext cx="810790" cy="422405"/>
          </a:xfrm>
          <a:prstGeom prst="rect">
            <a:avLst/>
          </a:prstGeom>
          <a:solidFill>
            <a:schemeClr val="accent1">
              <a:lumMod val="90000"/>
            </a:schemeClr>
          </a:solidFill>
          <a:ln w="9525" algn="ctr">
            <a:solidFill>
              <a:srgbClr val="C00000"/>
            </a:solidFill>
            <a:miter lim="800000"/>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spAutoFit/>
          </a:bodyPr>
          <a:lstStyle/>
          <a:p>
            <a:pPr algn="ctr"/>
            <a:r>
              <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订单</a:t>
            </a:r>
            <a:endPar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占位符 2"/>
          <p:cNvSpPr txBox="1"/>
          <p:nvPr/>
        </p:nvSpPr>
        <p:spPr bwMode="auto">
          <a:xfrm>
            <a:off x="1163452" y="1916832"/>
            <a:ext cx="1188132" cy="2499759"/>
          </a:xfrm>
          <a:prstGeom prst="rect">
            <a:avLst/>
          </a:prstGeom>
          <a:noFill/>
          <a:ln w="9525">
            <a:noFill/>
            <a:miter lim="800000"/>
          </a:ln>
        </p:spPr>
        <p:txBody>
          <a:bodyPr vert="horz" wrap="square" lIns="80141" tIns="40071" rIns="80141" bIns="40071" numCol="1" anchor="t" anchorCtr="0" compatLnSpc="1">
            <a:no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订单编号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订单日期</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客户编号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客户姓名</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联系方式</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证件号码</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客户地址</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订单总价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占位符 2"/>
          <p:cNvSpPr txBox="1"/>
          <p:nvPr/>
        </p:nvSpPr>
        <p:spPr bwMode="auto">
          <a:xfrm>
            <a:off x="4120279" y="2244762"/>
            <a:ext cx="1404156" cy="1656184"/>
          </a:xfrm>
          <a:prstGeom prst="rect">
            <a:avLst/>
          </a:prstGeom>
          <a:noFill/>
          <a:ln w="9525">
            <a:noFill/>
            <a:miter lim="800000"/>
          </a:ln>
        </p:spPr>
        <p:txBody>
          <a:bodyPr vert="horz" wrap="square" lIns="80141" tIns="40071" rIns="80141" bIns="40071" numCol="1" anchor="t" anchorCtr="0" compatLnSpc="1">
            <a:norm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部件编号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部件说明</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部件单价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部件数量</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部件合计价格</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bwMode="auto">
          <a:xfrm>
            <a:off x="4120279" y="1376772"/>
            <a:ext cx="1219638" cy="422405"/>
          </a:xfrm>
          <a:prstGeom prst="rect">
            <a:avLst/>
          </a:prstGeom>
          <a:solidFill>
            <a:schemeClr val="accent1">
              <a:lumMod val="90000"/>
            </a:schemeClr>
          </a:solidFill>
          <a:ln w="9525" algn="ctr">
            <a:solidFill>
              <a:srgbClr val="C00000"/>
            </a:solidFill>
            <a:miter lim="800000"/>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spAutoFit/>
          </a:bodyPr>
          <a:lstStyle/>
          <a:p>
            <a:pPr algn="ctr"/>
            <a:r>
              <a:rPr lang="zh-CN" altLang="en-US"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订单</a:t>
            </a:r>
            <a:r>
              <a:rPr lang="en-US" altLang="zh-CN"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部件</a:t>
            </a:r>
            <a:endPar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占位符 2"/>
          <p:cNvSpPr txBox="1"/>
          <p:nvPr/>
        </p:nvSpPr>
        <p:spPr bwMode="auto">
          <a:xfrm>
            <a:off x="4136032" y="1916832"/>
            <a:ext cx="1188132" cy="345580"/>
          </a:xfrm>
          <a:prstGeom prst="rect">
            <a:avLst/>
          </a:prstGeom>
          <a:noFill/>
          <a:ln w="9525">
            <a:noFill/>
            <a:miter lim="800000"/>
          </a:ln>
        </p:spPr>
        <p:txBody>
          <a:bodyPr vert="horz" wrap="square" lIns="80141" tIns="40071" rIns="80141" bIns="40071" numCol="1" anchor="t" anchorCtr="0" compatLnSpc="1">
            <a:no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订单编号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直接箭头连接符 19"/>
          <p:cNvCxnSpPr/>
          <p:nvPr/>
        </p:nvCxnSpPr>
        <p:spPr bwMode="auto">
          <a:xfrm flipH="1">
            <a:off x="2351584" y="2096852"/>
            <a:ext cx="1620180" cy="0"/>
          </a:xfrm>
          <a:prstGeom prst="straightConnector1">
            <a:avLst/>
          </a:prstGeom>
          <a:solidFill>
            <a:schemeClr val="accent1"/>
          </a:solidFill>
          <a:ln w="9525" cap="flat" cmpd="sng" algn="ctr">
            <a:solidFill>
              <a:srgbClr val="C00000"/>
            </a:solidFill>
            <a:prstDash val="solid"/>
            <a:round/>
            <a:headEnd type="triangle" w="med" len="med"/>
            <a:tailEnd type="none" w="med" len="med"/>
          </a:ln>
          <a:effectLst/>
        </p:spPr>
      </p:cxnSp>
      <p:sp>
        <p:nvSpPr>
          <p:cNvPr id="24" name="Text Box 12"/>
          <p:cNvSpPr txBox="1">
            <a:spLocks noChangeArrowheads="1"/>
          </p:cNvSpPr>
          <p:nvPr/>
        </p:nvSpPr>
        <p:spPr bwMode="auto">
          <a:xfrm>
            <a:off x="8756405" y="2982059"/>
            <a:ext cx="2484276" cy="369304"/>
          </a:xfrm>
          <a:prstGeom prst="rect">
            <a:avLst/>
          </a:prstGeom>
          <a:solidFill>
            <a:srgbClr val="CCCCCC"/>
          </a:solidFill>
          <a:ln w="28575" algn="ctr">
            <a:solidFill>
              <a:srgbClr val="C00000"/>
            </a:solidFill>
            <a:miter lim="800000"/>
          </a:ln>
          <a:effectLst/>
        </p:spPr>
        <p:txBody>
          <a:bodyPr wrap="square" lIns="91412" tIns="45706" rIns="91412" bIns="45706">
            <a:spAutoFit/>
          </a:bodyPr>
          <a:lstStyle/>
          <a:p>
            <a:pPr defTabSz="784225" eaLnBrk="0" fontAlgn="base" hangingPunct="0">
              <a:spcBef>
                <a:spcPct val="50000"/>
              </a:spcBef>
            </a:pPr>
            <a:r>
              <a:rPr lang="zh-CN" altLang="en-US" sz="1800" dirty="0" smtClean="0">
                <a:latin typeface="Huawei Sans" panose="020C0503030203020204" pitchFamily="34" charset="0"/>
                <a:ea typeface="方正兰亭黑简体" panose="02000000000000000000" pitchFamily="2" charset="-122"/>
                <a:sym typeface="Huawei Sans" panose="020C0503030203020204" pitchFamily="34" charset="0"/>
              </a:rPr>
              <a:t>现在符合第几范式？</a:t>
            </a:r>
            <a:endParaRPr lang="zh-CN" altLang="en-US"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1"/>
          <p:cNvSpPr txBox="1"/>
          <p:nvPr/>
        </p:nvSpPr>
        <p:spPr bwMode="auto">
          <a:xfrm>
            <a:off x="7000600" y="1376772"/>
            <a:ext cx="792088" cy="422405"/>
          </a:xfrm>
          <a:prstGeom prst="rect">
            <a:avLst/>
          </a:prstGeom>
          <a:solidFill>
            <a:schemeClr val="accent1">
              <a:lumMod val="90000"/>
            </a:schemeClr>
          </a:solidFill>
          <a:ln w="9525" algn="ctr">
            <a:solidFill>
              <a:srgbClr val="C00000"/>
            </a:solidFill>
            <a:miter lim="800000"/>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spAutoFit/>
          </a:bodyPr>
          <a:lstStyle/>
          <a:p>
            <a:pPr algn="ctr"/>
            <a:r>
              <a:rPr lang="zh-CN" altLang="en-US"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部件</a:t>
            </a:r>
            <a:endPar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占位符 2"/>
          <p:cNvSpPr txBox="1"/>
          <p:nvPr/>
        </p:nvSpPr>
        <p:spPr bwMode="auto">
          <a:xfrm>
            <a:off x="4115780" y="2240868"/>
            <a:ext cx="1660684" cy="1656184"/>
          </a:xfrm>
          <a:prstGeom prst="rect">
            <a:avLst/>
          </a:prstGeom>
          <a:noFill/>
          <a:ln w="9525">
            <a:noFill/>
            <a:miter lim="800000"/>
          </a:ln>
        </p:spPr>
        <p:txBody>
          <a:bodyPr vert="horz" wrap="square" lIns="80141" tIns="40071" rIns="80141" bIns="40071" numCol="1" anchor="t" anchorCtr="0" compatLnSpc="1">
            <a:norm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部件编号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部件说明</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部件单价（定价）</a:t>
            </a:r>
            <a:endPar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占位符 2"/>
          <p:cNvSpPr txBox="1"/>
          <p:nvPr/>
        </p:nvSpPr>
        <p:spPr bwMode="auto">
          <a:xfrm>
            <a:off x="4125972" y="2224398"/>
            <a:ext cx="1746508" cy="1656184"/>
          </a:xfrm>
          <a:prstGeom prst="rect">
            <a:avLst/>
          </a:prstGeom>
          <a:solidFill>
            <a:schemeClr val="bg1"/>
          </a:solidFill>
          <a:ln w="9525">
            <a:noFill/>
            <a:miter lim="800000"/>
          </a:ln>
        </p:spPr>
        <p:txBody>
          <a:bodyPr vert="horz" wrap="square" lIns="80141" tIns="40071" rIns="80141" bIns="40071" numCol="1" anchor="t" anchorCtr="0" compatLnSpc="1">
            <a:norm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部件编号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部件单价（售价）</a:t>
            </a:r>
            <a:endPar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部件数量</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部件合计价格</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8" name="直接箭头连接符 17"/>
          <p:cNvCxnSpPr/>
          <p:nvPr/>
        </p:nvCxnSpPr>
        <p:spPr bwMode="auto">
          <a:xfrm flipH="1">
            <a:off x="5123892" y="2096852"/>
            <a:ext cx="1876708" cy="288032"/>
          </a:xfrm>
          <a:prstGeom prst="straightConnector1">
            <a:avLst/>
          </a:prstGeom>
          <a:solidFill>
            <a:schemeClr val="accent1"/>
          </a:solidFill>
          <a:ln w="9525" cap="flat" cmpd="sng" algn="ctr">
            <a:solidFill>
              <a:srgbClr val="C00000"/>
            </a:solidFill>
            <a:prstDash val="solid"/>
            <a:round/>
            <a:headEnd type="triangle" w="med" len="med"/>
            <a:tailEnd type="none" w="med" len="med"/>
          </a:ln>
          <a:effectLst/>
        </p:spPr>
      </p:cxnSp>
      <p:sp>
        <p:nvSpPr>
          <p:cNvPr id="22" name="内容占位符 1"/>
          <p:cNvSpPr txBox="1"/>
          <p:nvPr/>
        </p:nvSpPr>
        <p:spPr bwMode="auto">
          <a:xfrm>
            <a:off x="8756405" y="3589289"/>
            <a:ext cx="2648543" cy="615525"/>
          </a:xfrm>
          <a:prstGeom prst="rect">
            <a:avLst/>
          </a:prstGeom>
          <a:solidFill>
            <a:srgbClr val="CCCCCC"/>
          </a:solidFill>
          <a:ln w="28575" algn="ctr">
            <a:solidFill>
              <a:srgbClr val="C00000"/>
            </a:solidFill>
            <a:miter lim="800000"/>
          </a:ln>
          <a:effectLst/>
        </p:spPr>
        <p:txBody>
          <a:bodyPr wrap="square" lIns="91412" tIns="45706" rIns="91412" bIns="45706">
            <a:spAutoFit/>
          </a:bodyPr>
          <a:lstStyle>
            <a:defPPr>
              <a:defRPr lang="zh-CN"/>
            </a:defPPr>
            <a:lvl1pPr defTabSz="784225" eaLnBrk="0" fontAlgn="base" hangingPunct="0">
              <a:spcBef>
                <a:spcPct val="50000"/>
              </a:spcBef>
              <a:defRPr sz="1800">
                <a:latin typeface="+mn-ea"/>
                <a:ea typeface="+mn-ea"/>
              </a:defRPr>
            </a:lvl1pPr>
          </a:lstStyle>
          <a:p>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订单</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总价和部件合计价格是什么属性，是否需要处理</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内容占位符 1"/>
          <p:cNvSpPr txBox="1"/>
          <p:nvPr/>
        </p:nvSpPr>
        <p:spPr bwMode="auto">
          <a:xfrm>
            <a:off x="1155001" y="4782932"/>
            <a:ext cx="7029231" cy="584747"/>
          </a:xfrm>
          <a:prstGeom prst="rect">
            <a:avLst/>
          </a:prstGeom>
          <a:solidFill>
            <a:srgbClr val="CCCCCC"/>
          </a:solidFill>
          <a:ln w="28575" algn="ctr">
            <a:solidFill>
              <a:srgbClr val="C00000"/>
            </a:solidFill>
            <a:miter lim="800000"/>
          </a:ln>
          <a:effectLst/>
        </p:spPr>
        <p:txBody>
          <a:bodyPr wrap="square" lIns="91412" tIns="45706" rIns="91412" bIns="45706">
            <a:spAutoFit/>
          </a:bodyPr>
          <a:lstStyle>
            <a:defPPr>
              <a:defRPr lang="zh-CN"/>
            </a:defPPr>
            <a:lvl1pPr defTabSz="784225" eaLnBrk="0" fontAlgn="base" hangingPunct="0">
              <a:spcBef>
                <a:spcPct val="50000"/>
              </a:spcBef>
              <a:defRPr sz="1800">
                <a:latin typeface="+mn-ea"/>
                <a:ea typeface="+mn-ea"/>
              </a:defRPr>
            </a:lvl1pPr>
          </a:lstStyle>
          <a:p>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细节提示</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：部件在销售的时候可能存在打折的情况，所以在订单里面的折扣价和部件列表里面的定价可以不同</a:t>
            </a: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ppt_w</p:attrName>
                                        </p:attrNameLst>
                                      </p:cBhvr>
                                      <p:tavLst>
                                        <p:tav tm="0">
                                          <p:val>
                                            <p:fltVal val="0"/>
                                          </p:val>
                                        </p:tav>
                                        <p:tav tm="100000">
                                          <p:val>
                                            <p:strVal val="#ppt_w"/>
                                          </p:val>
                                        </p:tav>
                                      </p:tavLst>
                                    </p:anim>
                                    <p:anim calcmode="lin" valueType="num">
                                      <p:cBhvr>
                                        <p:cTn id="8" dur="2000" fill="hold"/>
                                        <p:tgtEl>
                                          <p:spTgt spid="12"/>
                                        </p:tgtEl>
                                        <p:attrNameLst>
                                          <p:attrName>ppt_h</p:attrName>
                                        </p:attrNameLst>
                                      </p:cBhvr>
                                      <p:tavLst>
                                        <p:tav tm="0">
                                          <p:val>
                                            <p:fltVal val="0"/>
                                          </p:val>
                                        </p:tav>
                                        <p:tav tm="100000">
                                          <p:val>
                                            <p:strVal val="#ppt_h"/>
                                          </p:val>
                                        </p:tav>
                                      </p:tavLst>
                                    </p:anim>
                                    <p:animEffect transition="in" filter="fade">
                                      <p:cBhvr>
                                        <p:cTn id="9" dur="2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circle(in)">
                                      <p:cBhvr>
                                        <p:cTn id="14" dur="600"/>
                                        <p:tgtEl>
                                          <p:spTgt spid="13"/>
                                        </p:tgtEl>
                                      </p:cBhvr>
                                    </p:animEffect>
                                  </p:childTnLst>
                                </p:cTn>
                              </p:par>
                              <p:par>
                                <p:cTn id="15" presetID="56" presetClass="path" presetSubtype="0" accel="50000" decel="50000" fill="hold" grpId="1" nodeType="withEffect">
                                  <p:stCondLst>
                                    <p:cond delay="0"/>
                                  </p:stCondLst>
                                  <p:childTnLst>
                                    <p:animMotion origin="layout" path="M 8.33333E-7 -3.7037E-6 L 0.2332 -0.05301 " pathEditMode="relative" rAng="0" ptsTypes="AA">
                                      <p:cBhvr>
                                        <p:cTn id="16" dur="3000" fill="hold"/>
                                        <p:tgtEl>
                                          <p:spTgt spid="13"/>
                                        </p:tgtEl>
                                        <p:attrNameLst>
                                          <p:attrName>ppt_x</p:attrName>
                                          <p:attrName>ppt_y</p:attrName>
                                        </p:attrNameLst>
                                      </p:cBhvr>
                                      <p:rCtr x="11654" y="-2662"/>
                                    </p:animMotion>
                                  </p:childTnLst>
                                </p:cTn>
                              </p:par>
                              <p:par>
                                <p:cTn id="17" presetID="14" presetClass="entr" presetSubtype="10" fill="hold" grpId="0" nodeType="withEffect">
                                  <p:stCondLst>
                                    <p:cond delay="250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par>
                          <p:cTn id="20" fill="hold">
                            <p:stCondLst>
                              <p:cond delay="1000"/>
                            </p:stCondLst>
                            <p:childTnLst>
                              <p:par>
                                <p:cTn id="21" presetID="16" presetClass="entr" presetSubtype="21" fill="hold" nodeType="after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1000"/>
                                        <p:tgtEl>
                                          <p:spTgt spid="18"/>
                                        </p:tgtEl>
                                      </p:cBhvr>
                                    </p:animEffect>
                                  </p:childTnLst>
                                </p:cTn>
                              </p:par>
                            </p:childTnLst>
                          </p:cTn>
                        </p:par>
                        <p:par>
                          <p:cTn id="24" fill="hold">
                            <p:stCondLst>
                              <p:cond delay="2500"/>
                            </p:stCondLst>
                            <p:childTnLst>
                              <p:par>
                                <p:cTn id="25" presetID="14" presetClass="entr" presetSubtype="10" fill="hold" grpId="0" nodeType="afterEffect">
                                  <p:stCondLst>
                                    <p:cond delay="130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11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3000" fill="hold"/>
                                        <p:tgtEl>
                                          <p:spTgt spid="24"/>
                                        </p:tgtEl>
                                        <p:attrNameLst>
                                          <p:attrName>ppt_w</p:attrName>
                                        </p:attrNameLst>
                                      </p:cBhvr>
                                      <p:tavLst>
                                        <p:tav tm="0">
                                          <p:val>
                                            <p:fltVal val="0"/>
                                          </p:val>
                                        </p:tav>
                                        <p:tav tm="100000">
                                          <p:val>
                                            <p:strVal val="#ppt_w"/>
                                          </p:val>
                                        </p:tav>
                                      </p:tavLst>
                                    </p:anim>
                                    <p:anim calcmode="lin" valueType="num">
                                      <p:cBhvr>
                                        <p:cTn id="33" dur="3000" fill="hold"/>
                                        <p:tgtEl>
                                          <p:spTgt spid="24"/>
                                        </p:tgtEl>
                                        <p:attrNameLst>
                                          <p:attrName>ppt_h</p:attrName>
                                        </p:attrNameLst>
                                      </p:cBhvr>
                                      <p:tavLst>
                                        <p:tav tm="0">
                                          <p:val>
                                            <p:fltVal val="0"/>
                                          </p:val>
                                        </p:tav>
                                        <p:tav tm="100000">
                                          <p:val>
                                            <p:strVal val="#ppt_h"/>
                                          </p:val>
                                        </p:tav>
                                      </p:tavLst>
                                    </p:anim>
                                    <p:animEffect transition="in" filter="fade">
                                      <p:cBhvr>
                                        <p:cTn id="34" dur="3000"/>
                                        <p:tgtEl>
                                          <p:spTgt spid="24"/>
                                        </p:tgtEl>
                                      </p:cBhvr>
                                    </p:animEffect>
                                  </p:childTnLst>
                                </p:cTn>
                              </p:par>
                            </p:childTnLst>
                          </p:cTn>
                        </p:par>
                        <p:par>
                          <p:cTn id="35" fill="hold">
                            <p:stCondLst>
                              <p:cond delay="3000"/>
                            </p:stCondLst>
                            <p:childTnLst>
                              <p:par>
                                <p:cTn id="36" presetID="53" presetClass="entr" presetSubtype="16" fill="hold" grpId="0" nodeType="afterEffect">
                                  <p:stCondLst>
                                    <p:cond delay="90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200" fill="hold"/>
                                        <p:tgtEl>
                                          <p:spTgt spid="22"/>
                                        </p:tgtEl>
                                        <p:attrNameLst>
                                          <p:attrName>ppt_w</p:attrName>
                                        </p:attrNameLst>
                                      </p:cBhvr>
                                      <p:tavLst>
                                        <p:tav tm="0">
                                          <p:val>
                                            <p:fltVal val="0"/>
                                          </p:val>
                                        </p:tav>
                                        <p:tav tm="100000">
                                          <p:val>
                                            <p:strVal val="#ppt_w"/>
                                          </p:val>
                                        </p:tav>
                                      </p:tavLst>
                                    </p:anim>
                                    <p:anim calcmode="lin" valueType="num">
                                      <p:cBhvr>
                                        <p:cTn id="39" dur="1200" fill="hold"/>
                                        <p:tgtEl>
                                          <p:spTgt spid="22"/>
                                        </p:tgtEl>
                                        <p:attrNameLst>
                                          <p:attrName>ppt_h</p:attrName>
                                        </p:attrNameLst>
                                      </p:cBhvr>
                                      <p:tavLst>
                                        <p:tav tm="0">
                                          <p:val>
                                            <p:fltVal val="0"/>
                                          </p:val>
                                        </p:tav>
                                        <p:tav tm="100000">
                                          <p:val>
                                            <p:strVal val="#ppt_h"/>
                                          </p:val>
                                        </p:tav>
                                      </p:tavLst>
                                    </p:anim>
                                    <p:animEffect transition="in" filter="fade">
                                      <p:cBhvr>
                                        <p:cTn id="40" dur="12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animBg="1"/>
      <p:bldP spid="13" grpId="0"/>
      <p:bldP spid="13" grpId="1"/>
      <p:bldP spid="16" grpId="0" animBg="1"/>
      <p:bldP spid="22"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
          <p:cNvSpPr txBox="1"/>
          <p:nvPr/>
        </p:nvSpPr>
        <p:spPr bwMode="auto">
          <a:xfrm>
            <a:off x="1149956" y="2528900"/>
            <a:ext cx="1188132" cy="1522429"/>
          </a:xfrm>
          <a:prstGeom prst="rect">
            <a:avLst/>
          </a:prstGeom>
          <a:noFill/>
          <a:ln w="9525">
            <a:noFill/>
            <a:miter lim="800000"/>
          </a:ln>
        </p:spPr>
        <p:txBody>
          <a:bodyPr vert="horz" wrap="square" lIns="80141" tIns="40071" rIns="80141" bIns="40071" numCol="1" anchor="t" anchorCtr="0" compatLnSpc="1">
            <a:no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a:latin typeface="Huawei Sans" panose="020C0503030203020204" pitchFamily="34" charset="0"/>
                <a:ea typeface="方正兰亭黑简体" panose="02000000000000000000" pitchFamily="2" charset="-122"/>
                <a:sym typeface="Huawei Sans" panose="020C0503030203020204" pitchFamily="34" charset="0"/>
              </a:rPr>
              <a:t>客户</a:t>
            </a: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客户姓名</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联系方式</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证件号码</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客户地址</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zh-CN" altLang="en-US" dirty="0">
                <a:sym typeface="Huawei Sans" panose="020C0503030203020204" pitchFamily="34" charset="0"/>
              </a:rPr>
              <a:t>正则</a:t>
            </a:r>
            <a:r>
              <a:rPr lang="zh-CN" altLang="en-US" dirty="0" smtClean="0">
                <a:sym typeface="Huawei Sans" panose="020C0503030203020204" pitchFamily="34" charset="0"/>
              </a:rPr>
              <a:t>化处理 </a:t>
            </a:r>
            <a:r>
              <a:rPr lang="en-US" altLang="zh-CN" dirty="0" smtClean="0">
                <a:sym typeface="Huawei Sans" panose="020C0503030203020204" pitchFamily="34" charset="0"/>
              </a:rPr>
              <a:t>- </a:t>
            </a:r>
            <a:r>
              <a:rPr lang="zh-CN" altLang="en-US" dirty="0" smtClean="0">
                <a:sym typeface="Huawei Sans" panose="020C0503030203020204" pitchFamily="34" charset="0"/>
              </a:rPr>
              <a:t>消除传递性依赖</a:t>
            </a:r>
            <a:endParaRPr lang="zh-CN" altLang="en-US" dirty="0">
              <a:sym typeface="Huawei Sans" panose="020C0503030203020204" pitchFamily="34" charset="0"/>
            </a:endParaRPr>
          </a:p>
        </p:txBody>
      </p:sp>
      <p:sp>
        <p:nvSpPr>
          <p:cNvPr id="10" name="文本框 9"/>
          <p:cNvSpPr txBox="1"/>
          <p:nvPr/>
        </p:nvSpPr>
        <p:spPr bwMode="auto">
          <a:xfrm>
            <a:off x="1252762" y="1376772"/>
            <a:ext cx="810790" cy="422405"/>
          </a:xfrm>
          <a:prstGeom prst="rect">
            <a:avLst/>
          </a:prstGeom>
          <a:solidFill>
            <a:schemeClr val="accent1">
              <a:lumMod val="90000"/>
            </a:schemeClr>
          </a:solidFill>
          <a:ln w="9525" algn="ctr">
            <a:solidFill>
              <a:srgbClr val="C00000"/>
            </a:solidFill>
            <a:miter lim="800000"/>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spAutoFit/>
          </a:bodyPr>
          <a:lstStyle/>
          <a:p>
            <a:pPr algn="ctr"/>
            <a:r>
              <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订单</a:t>
            </a:r>
            <a:endPar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占位符 2"/>
          <p:cNvSpPr txBox="1"/>
          <p:nvPr/>
        </p:nvSpPr>
        <p:spPr bwMode="auto">
          <a:xfrm>
            <a:off x="1154898" y="1896657"/>
            <a:ext cx="1188132" cy="2499759"/>
          </a:xfrm>
          <a:prstGeom prst="rect">
            <a:avLst/>
          </a:prstGeom>
          <a:noFill/>
          <a:ln w="9525">
            <a:noFill/>
            <a:miter lim="800000"/>
          </a:ln>
        </p:spPr>
        <p:txBody>
          <a:bodyPr vert="horz" wrap="square" lIns="80141" tIns="40071" rIns="80141" bIns="40071" numCol="1" anchor="t" anchorCtr="0" compatLnSpc="1">
            <a:no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订单编号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订单日期</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客户编号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客户姓名</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联系方式</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证件号码</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客户地址</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订单总价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bwMode="auto">
          <a:xfrm>
            <a:off x="4120279" y="1376772"/>
            <a:ext cx="1219638" cy="422405"/>
          </a:xfrm>
          <a:prstGeom prst="rect">
            <a:avLst/>
          </a:prstGeom>
          <a:solidFill>
            <a:schemeClr val="accent1">
              <a:lumMod val="90000"/>
            </a:schemeClr>
          </a:solidFill>
          <a:ln w="9525" algn="ctr">
            <a:solidFill>
              <a:srgbClr val="C00000"/>
            </a:solidFill>
            <a:miter lim="800000"/>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spAutoFit/>
          </a:bodyPr>
          <a:lstStyle/>
          <a:p>
            <a:pPr algn="ctr"/>
            <a:r>
              <a:rPr lang="zh-CN" altLang="en-US"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订单</a:t>
            </a:r>
            <a:r>
              <a:rPr lang="en-US" altLang="zh-CN"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部件</a:t>
            </a:r>
            <a:endPar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占位符 2"/>
          <p:cNvSpPr txBox="1"/>
          <p:nvPr/>
        </p:nvSpPr>
        <p:spPr bwMode="auto">
          <a:xfrm>
            <a:off x="4136032" y="1916832"/>
            <a:ext cx="1188132" cy="345580"/>
          </a:xfrm>
          <a:prstGeom prst="rect">
            <a:avLst/>
          </a:prstGeom>
          <a:noFill/>
          <a:ln w="9525">
            <a:noFill/>
            <a:miter lim="800000"/>
          </a:ln>
        </p:spPr>
        <p:txBody>
          <a:bodyPr vert="horz" wrap="square" lIns="80141" tIns="40071" rIns="80141" bIns="40071" numCol="1" anchor="t" anchorCtr="0" compatLnSpc="1">
            <a:no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订单编号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直接箭头连接符 19"/>
          <p:cNvCxnSpPr/>
          <p:nvPr/>
        </p:nvCxnSpPr>
        <p:spPr bwMode="auto">
          <a:xfrm flipH="1">
            <a:off x="2351584" y="2096852"/>
            <a:ext cx="1620180" cy="0"/>
          </a:xfrm>
          <a:prstGeom prst="straightConnector1">
            <a:avLst/>
          </a:prstGeom>
          <a:solidFill>
            <a:schemeClr val="accent1"/>
          </a:solidFill>
          <a:ln w="9525" cap="flat" cmpd="sng" algn="ctr">
            <a:solidFill>
              <a:srgbClr val="C00000"/>
            </a:solidFill>
            <a:prstDash val="solid"/>
            <a:round/>
            <a:headEnd type="triangle" w="med" len="med"/>
            <a:tailEnd type="none" w="med" len="med"/>
          </a:ln>
          <a:effectLst/>
        </p:spPr>
      </p:cxnSp>
      <p:sp>
        <p:nvSpPr>
          <p:cNvPr id="24" name="Text Box 12"/>
          <p:cNvSpPr txBox="1">
            <a:spLocks noChangeArrowheads="1"/>
          </p:cNvSpPr>
          <p:nvPr/>
        </p:nvSpPr>
        <p:spPr bwMode="auto">
          <a:xfrm>
            <a:off x="6816080" y="4140806"/>
            <a:ext cx="3168352" cy="369304"/>
          </a:xfrm>
          <a:prstGeom prst="rect">
            <a:avLst/>
          </a:prstGeom>
          <a:solidFill>
            <a:srgbClr val="CCCCCC"/>
          </a:solidFill>
          <a:ln w="28575" algn="ctr">
            <a:solidFill>
              <a:srgbClr val="C00000"/>
            </a:solidFill>
            <a:miter lim="800000"/>
          </a:ln>
          <a:effectLst/>
        </p:spPr>
        <p:txBody>
          <a:bodyPr wrap="square" lIns="91412" tIns="45706" rIns="91412" bIns="45706">
            <a:spAutoFit/>
          </a:bodyPr>
          <a:lstStyle/>
          <a:p>
            <a:pPr defTabSz="784225" eaLnBrk="0" fontAlgn="base" hangingPunct="0">
              <a:spcBef>
                <a:spcPct val="50000"/>
              </a:spcBef>
            </a:pPr>
            <a:r>
              <a:rPr lang="zh-CN" altLang="en-US" sz="1800" dirty="0" smtClean="0">
                <a:latin typeface="Huawei Sans" panose="020C0503030203020204" pitchFamily="34" charset="0"/>
                <a:ea typeface="方正兰亭黑简体" panose="02000000000000000000" pitchFamily="2" charset="-122"/>
                <a:sym typeface="Huawei Sans" panose="020C0503030203020204" pitchFamily="34" charset="0"/>
              </a:rPr>
              <a:t>现在是否满足三范式要求了？</a:t>
            </a:r>
            <a:endParaRPr lang="zh-CN" altLang="en-US"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1"/>
          <p:cNvSpPr txBox="1"/>
          <p:nvPr/>
        </p:nvSpPr>
        <p:spPr bwMode="auto">
          <a:xfrm>
            <a:off x="7000600" y="1376772"/>
            <a:ext cx="792088" cy="422405"/>
          </a:xfrm>
          <a:prstGeom prst="rect">
            <a:avLst/>
          </a:prstGeom>
          <a:solidFill>
            <a:schemeClr val="accent1">
              <a:lumMod val="90000"/>
            </a:schemeClr>
          </a:solidFill>
          <a:ln w="9525" algn="ctr">
            <a:solidFill>
              <a:srgbClr val="C00000"/>
            </a:solidFill>
            <a:miter lim="800000"/>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spAutoFit/>
          </a:bodyPr>
          <a:lstStyle/>
          <a:p>
            <a:pPr algn="ctr"/>
            <a:r>
              <a:rPr lang="zh-CN" altLang="en-US" sz="1800" b="1"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部件</a:t>
            </a:r>
            <a:endPar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占位符 2"/>
          <p:cNvSpPr txBox="1"/>
          <p:nvPr/>
        </p:nvSpPr>
        <p:spPr bwMode="auto">
          <a:xfrm>
            <a:off x="6962346" y="1896657"/>
            <a:ext cx="1660684" cy="1656184"/>
          </a:xfrm>
          <a:prstGeom prst="rect">
            <a:avLst/>
          </a:prstGeom>
          <a:noFill/>
          <a:ln w="9525">
            <a:noFill/>
            <a:miter lim="800000"/>
          </a:ln>
        </p:spPr>
        <p:txBody>
          <a:bodyPr vert="horz" wrap="square" lIns="80141" tIns="40071" rIns="80141" bIns="40071" numCol="1" anchor="t" anchorCtr="0" compatLnSpc="1">
            <a:norm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部件编号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部件说明</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部件单价（定价）</a:t>
            </a:r>
            <a:endPar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占位符 2"/>
          <p:cNvSpPr txBox="1"/>
          <p:nvPr/>
        </p:nvSpPr>
        <p:spPr bwMode="auto">
          <a:xfrm>
            <a:off x="4147284" y="2262412"/>
            <a:ext cx="1660684" cy="1290429"/>
          </a:xfrm>
          <a:prstGeom prst="rect">
            <a:avLst/>
          </a:prstGeom>
          <a:solidFill>
            <a:schemeClr val="bg1"/>
          </a:solidFill>
          <a:ln w="9525">
            <a:noFill/>
            <a:miter lim="800000"/>
          </a:ln>
        </p:spPr>
        <p:txBody>
          <a:bodyPr vert="horz" wrap="square" lIns="80141" tIns="40071" rIns="80141" bIns="40071" numCol="1" anchor="t" anchorCtr="0" compatLnSpc="1">
            <a:norm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部件编号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部件单价（售价）</a:t>
            </a:r>
            <a:endPar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部件数量</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部件合计价格</a:t>
            </a:r>
            <a:endPar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8" name="直接箭头连接符 17"/>
          <p:cNvCxnSpPr/>
          <p:nvPr/>
        </p:nvCxnSpPr>
        <p:spPr bwMode="auto">
          <a:xfrm flipH="1">
            <a:off x="5123892" y="2096852"/>
            <a:ext cx="1876708" cy="288032"/>
          </a:xfrm>
          <a:prstGeom prst="straightConnector1">
            <a:avLst/>
          </a:prstGeom>
          <a:solidFill>
            <a:schemeClr val="accent1"/>
          </a:solidFill>
          <a:ln w="9525" cap="flat" cmpd="sng" algn="ctr">
            <a:solidFill>
              <a:srgbClr val="C00000"/>
            </a:solidFill>
            <a:prstDash val="solid"/>
            <a:round/>
            <a:headEnd type="triangle" w="med" len="med"/>
            <a:tailEnd type="none" w="med" len="med"/>
          </a:ln>
          <a:effectLst/>
        </p:spPr>
      </p:cxnSp>
      <p:sp>
        <p:nvSpPr>
          <p:cNvPr id="26" name="文本框 25"/>
          <p:cNvSpPr txBox="1"/>
          <p:nvPr/>
        </p:nvSpPr>
        <p:spPr bwMode="auto">
          <a:xfrm>
            <a:off x="4187788" y="4171509"/>
            <a:ext cx="792088" cy="422405"/>
          </a:xfrm>
          <a:prstGeom prst="rect">
            <a:avLst/>
          </a:prstGeom>
          <a:solidFill>
            <a:schemeClr val="accent1">
              <a:lumMod val="90000"/>
            </a:schemeClr>
          </a:solidFill>
          <a:ln w="9525" algn="ctr">
            <a:solidFill>
              <a:srgbClr val="C00000"/>
            </a:solidFill>
            <a:miter lim="800000"/>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spAutoFit/>
          </a:bodyPr>
          <a:lstStyle/>
          <a:p>
            <a:pPr algn="ctr"/>
            <a:r>
              <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客户</a:t>
            </a:r>
            <a:endParaRPr lang="zh-CN" altLang="en-US" sz="1800" b="1"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文本占位符 2"/>
          <p:cNvSpPr txBox="1"/>
          <p:nvPr/>
        </p:nvSpPr>
        <p:spPr bwMode="auto">
          <a:xfrm>
            <a:off x="1157826" y="1882953"/>
            <a:ext cx="1188132" cy="2499759"/>
          </a:xfrm>
          <a:prstGeom prst="rect">
            <a:avLst/>
          </a:prstGeom>
          <a:solidFill>
            <a:schemeClr val="bg1"/>
          </a:solidFill>
          <a:ln w="9525">
            <a:noFill/>
            <a:miter lim="800000"/>
          </a:ln>
        </p:spPr>
        <p:txBody>
          <a:bodyPr vert="horz" wrap="square" lIns="80141" tIns="40071" rIns="80141" bIns="40071" numCol="1" anchor="t" anchorCtr="0" compatLnSpc="1">
            <a:noAutofit/>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b="1" u="sng" kern="0" dirty="0" smtClean="0">
                <a:latin typeface="Huawei Sans" panose="020C0503030203020204" pitchFamily="34" charset="0"/>
                <a:ea typeface="方正兰亭黑简体" panose="02000000000000000000" pitchFamily="2" charset="-122"/>
                <a:sym typeface="Huawei Sans" panose="020C0503030203020204" pitchFamily="34" charset="0"/>
              </a:rPr>
              <a:t>订单编号</a:t>
            </a:r>
            <a:endParaRPr lang="en-US" altLang="zh-CN" sz="1600" b="1" u="sng"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订单日期</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latin typeface="Huawei Sans" panose="020C0503030203020204" pitchFamily="34" charset="0"/>
                <a:ea typeface="方正兰亭黑简体" panose="02000000000000000000" pitchFamily="2" charset="-122"/>
                <a:sym typeface="Huawei Sans" panose="020C0503030203020204" pitchFamily="34" charset="0"/>
              </a:rPr>
              <a:t>客户编号</a:t>
            </a:r>
            <a:endParaRPr lang="en-US" altLang="zh-CN" sz="16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00000"/>
              </a:lnSpc>
              <a:buNone/>
            </a:pPr>
            <a:r>
              <a:rPr lang="zh-CN" altLang="en-US" sz="1600" kern="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订单总价</a:t>
            </a:r>
            <a:endParaRPr lang="en-US" altLang="zh-CN" sz="1600" kern="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8" name="直接箭头连接符 27"/>
          <p:cNvCxnSpPr/>
          <p:nvPr/>
        </p:nvCxnSpPr>
        <p:spPr bwMode="auto">
          <a:xfrm flipH="1" flipV="1">
            <a:off x="2334707" y="2744924"/>
            <a:ext cx="1785572" cy="1687058"/>
          </a:xfrm>
          <a:prstGeom prst="straightConnector1">
            <a:avLst/>
          </a:prstGeom>
          <a:solidFill>
            <a:schemeClr val="accent1"/>
          </a:solidFill>
          <a:ln w="9525" cap="flat" cmpd="sng" algn="ctr">
            <a:solidFill>
              <a:srgbClr val="C00000"/>
            </a:solidFill>
            <a:prstDash val="solid"/>
            <a:round/>
            <a:headEnd type="triangle" w="med" len="med"/>
            <a:tailEnd type="none" w="med" len="med"/>
          </a:ln>
          <a:effectLst/>
        </p:spPr>
      </p:cxnSp>
      <p:sp>
        <p:nvSpPr>
          <p:cNvPr id="30" name="文本占位符 2"/>
          <p:cNvSpPr txBox="1"/>
          <p:nvPr/>
        </p:nvSpPr>
        <p:spPr bwMode="auto">
          <a:xfrm>
            <a:off x="1203830" y="2852936"/>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文本占位符 2"/>
          <p:cNvSpPr txBox="1"/>
          <p:nvPr/>
        </p:nvSpPr>
        <p:spPr bwMode="auto">
          <a:xfrm>
            <a:off x="515380" y="6129300"/>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文本占位符 2"/>
          <p:cNvSpPr txBox="1"/>
          <p:nvPr/>
        </p:nvSpPr>
        <p:spPr bwMode="auto">
          <a:xfrm>
            <a:off x="4187930" y="3248981"/>
            <a:ext cx="1440018" cy="303860"/>
          </a:xfrm>
          <a:prstGeom prst="rect">
            <a:avLst/>
          </a:prstGeom>
          <a:solidFill>
            <a:schemeClr val="bg1"/>
          </a:solidFill>
          <a:ln w="9525">
            <a:noFill/>
            <a:miter lim="800000"/>
          </a:ln>
        </p:spPr>
        <p:txBody>
          <a:bodyPr vert="horz" wrap="square" lIns="80141" tIns="40071" rIns="80141" bIns="40071" numCol="1" anchor="t" anchorCtr="0" compatLnSpc="1">
            <a:normAutofit fontScale="92500"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占位符 2"/>
          <p:cNvSpPr txBox="1"/>
          <p:nvPr/>
        </p:nvSpPr>
        <p:spPr bwMode="auto">
          <a:xfrm>
            <a:off x="731672" y="6033006"/>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16" presetClass="entr" presetSubtype="21" fill="hold" grpId="1"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100"/>
                                        <p:tgtEl>
                                          <p:spTgt spid="25"/>
                                        </p:tgtEl>
                                      </p:cBhvr>
                                    </p:animEffect>
                                  </p:childTnLst>
                                </p:cTn>
                              </p:par>
                            </p:childTnLst>
                          </p:cTn>
                        </p:par>
                        <p:par>
                          <p:cTn id="14" fill="hold">
                            <p:stCondLst>
                              <p:cond delay="1000"/>
                            </p:stCondLst>
                            <p:childTnLst>
                              <p:par>
                                <p:cTn id="15" presetID="49" presetClass="path" presetSubtype="0" accel="50000" decel="50000" fill="hold" grpId="0" nodeType="afterEffect">
                                  <p:stCondLst>
                                    <p:cond delay="0"/>
                                  </p:stCondLst>
                                  <p:childTnLst>
                                    <p:animMotion origin="layout" path="M 1.25E-6 3.7037E-7 L 0.24479 0.2537 " pathEditMode="relative" rAng="0" ptsTypes="AA">
                                      <p:cBhvr>
                                        <p:cTn id="16" dur="3500" fill="hold"/>
                                        <p:tgtEl>
                                          <p:spTgt spid="25"/>
                                        </p:tgtEl>
                                        <p:attrNameLst>
                                          <p:attrName>ppt_x</p:attrName>
                                          <p:attrName>ppt_y</p:attrName>
                                        </p:attrNameLst>
                                      </p:cBhvr>
                                      <p:rCtr x="12240" y="12685"/>
                                    </p:animMotion>
                                  </p:childTnLst>
                                </p:cTn>
                              </p:par>
                              <p:par>
                                <p:cTn id="17" presetID="9" presetClass="entr" presetSubtype="0" fill="hold" grpId="0" nodeType="withEffect">
                                  <p:stCondLst>
                                    <p:cond delay="29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400"/>
                                        <p:tgtEl>
                                          <p:spTgt spid="27"/>
                                        </p:tgtEl>
                                      </p:cBhvr>
                                    </p:animEffect>
                                  </p:childTnLst>
                                </p:cTn>
                              </p:par>
                            </p:childTnLst>
                          </p:cTn>
                        </p:par>
                        <p:par>
                          <p:cTn id="20" fill="hold">
                            <p:stCondLst>
                              <p:cond delay="4500"/>
                            </p:stCondLst>
                            <p:childTnLst>
                              <p:par>
                                <p:cTn id="21" presetID="16" presetClass="entr" presetSubtype="21"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10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2500" fill="hold"/>
                                        <p:tgtEl>
                                          <p:spTgt spid="24"/>
                                        </p:tgtEl>
                                        <p:attrNameLst>
                                          <p:attrName>ppt_w</p:attrName>
                                        </p:attrNameLst>
                                      </p:cBhvr>
                                      <p:tavLst>
                                        <p:tav tm="0">
                                          <p:val>
                                            <p:fltVal val="0"/>
                                          </p:val>
                                        </p:tav>
                                        <p:tav tm="100000">
                                          <p:val>
                                            <p:strVal val="#ppt_w"/>
                                          </p:val>
                                        </p:tav>
                                      </p:tavLst>
                                    </p:anim>
                                    <p:anim calcmode="lin" valueType="num">
                                      <p:cBhvr>
                                        <p:cTn id="29" dur="2500" fill="hold"/>
                                        <p:tgtEl>
                                          <p:spTgt spid="24"/>
                                        </p:tgtEl>
                                        <p:attrNameLst>
                                          <p:attrName>ppt_h</p:attrName>
                                        </p:attrNameLst>
                                      </p:cBhvr>
                                      <p:tavLst>
                                        <p:tav tm="0">
                                          <p:val>
                                            <p:fltVal val="0"/>
                                          </p:val>
                                        </p:tav>
                                        <p:tav tm="100000">
                                          <p:val>
                                            <p:strVal val="#ppt_h"/>
                                          </p:val>
                                        </p:tav>
                                      </p:tavLst>
                                    </p:anim>
                                    <p:animEffect transition="in" filter="fade">
                                      <p:cBhvr>
                                        <p:cTn id="30" dur="2500"/>
                                        <p:tgtEl>
                                          <p:spTgt spid="24"/>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2300"/>
                                        <p:tgtEl>
                                          <p:spTgt spid="30"/>
                                        </p:tgtEl>
                                      </p:cBhvr>
                                    </p:animEffect>
                                    <p:anim calcmode="lin" valueType="num">
                                      <p:cBhvr>
                                        <p:cTn id="34" dur="2300" fill="hold"/>
                                        <p:tgtEl>
                                          <p:spTgt spid="30"/>
                                        </p:tgtEl>
                                        <p:attrNameLst>
                                          <p:attrName>ppt_x</p:attrName>
                                        </p:attrNameLst>
                                      </p:cBhvr>
                                      <p:tavLst>
                                        <p:tav tm="0">
                                          <p:val>
                                            <p:strVal val="#ppt_x"/>
                                          </p:val>
                                        </p:tav>
                                        <p:tav tm="100000">
                                          <p:val>
                                            <p:strVal val="#ppt_x"/>
                                          </p:val>
                                        </p:tav>
                                      </p:tavLst>
                                    </p:anim>
                                    <p:anim calcmode="lin" valueType="num">
                                      <p:cBhvr>
                                        <p:cTn id="35" dur="2300" fill="hold"/>
                                        <p:tgtEl>
                                          <p:spTgt spid="30"/>
                                        </p:tgtEl>
                                        <p:attrNameLst>
                                          <p:attrName>ppt_y</p:attrName>
                                        </p:attrNameLst>
                                      </p:cBhvr>
                                      <p:tavLst>
                                        <p:tav tm="0">
                                          <p:val>
                                            <p:strVal val="#ppt_y+.1"/>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2300" fill="hold"/>
                                        <p:tgtEl>
                                          <p:spTgt spid="33"/>
                                        </p:tgtEl>
                                        <p:attrNameLst>
                                          <p:attrName>ppt_x</p:attrName>
                                        </p:attrNameLst>
                                      </p:cBhvr>
                                      <p:tavLst>
                                        <p:tav tm="0">
                                          <p:val>
                                            <p:strVal val="0-#ppt_w/2"/>
                                          </p:val>
                                        </p:tav>
                                        <p:tav tm="100000">
                                          <p:val>
                                            <p:strVal val="#ppt_x"/>
                                          </p:val>
                                        </p:tav>
                                      </p:tavLst>
                                    </p:anim>
                                    <p:anim calcmode="lin" valueType="num">
                                      <p:cBhvr additive="base">
                                        <p:cTn id="39" dur="23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4" grpId="0" animBg="1"/>
      <p:bldP spid="26" grpId="0" animBg="1"/>
      <p:bldP spid="27" grpId="0" animBg="1"/>
      <p:bldP spid="30" grpId="0" animBg="1"/>
      <p:bldP spid="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Huawei Sans" panose="020C0503030203020204" pitchFamily="34" charset="0"/>
              </a:rPr>
              <a:t>3NF</a:t>
            </a:r>
            <a:r>
              <a:rPr lang="zh-CN" altLang="en-US" dirty="0" smtClean="0">
                <a:sym typeface="Huawei Sans" panose="020C0503030203020204" pitchFamily="34" charset="0"/>
              </a:rPr>
              <a:t>模型</a:t>
            </a:r>
            <a:r>
              <a:rPr lang="en-US" altLang="zh-CN" dirty="0">
                <a:sym typeface="Huawei Sans" panose="020C0503030203020204" pitchFamily="34" charset="0"/>
              </a:rPr>
              <a:t> </a:t>
            </a:r>
            <a:r>
              <a:rPr lang="en-US" altLang="zh-CN" dirty="0" smtClean="0">
                <a:sym typeface="Huawei Sans" panose="020C0503030203020204" pitchFamily="34" charset="0"/>
              </a:rPr>
              <a:t>- </a:t>
            </a:r>
            <a:r>
              <a:rPr lang="zh-CN" altLang="en-US" dirty="0" smtClean="0">
                <a:sym typeface="Huawei Sans" panose="020C0503030203020204" pitchFamily="34" charset="0"/>
              </a:rPr>
              <a:t>数据示例 </a:t>
            </a:r>
            <a:r>
              <a:rPr lang="en-US" altLang="zh-CN" dirty="0" smtClean="0">
                <a:sym typeface="Huawei Sans" panose="020C0503030203020204" pitchFamily="34" charset="0"/>
              </a:rPr>
              <a:t>(1)</a:t>
            </a:r>
            <a:endParaRPr lang="zh-CN" altLang="en-US" dirty="0">
              <a:sym typeface="Huawei Sans" panose="020C0503030203020204" pitchFamily="34" charset="0"/>
            </a:endParaRPr>
          </a:p>
        </p:txBody>
      </p:sp>
      <p:sp>
        <p:nvSpPr>
          <p:cNvPr id="31" name="文本占位符 2"/>
          <p:cNvSpPr txBox="1"/>
          <p:nvPr/>
        </p:nvSpPr>
        <p:spPr bwMode="auto">
          <a:xfrm>
            <a:off x="515380" y="6129300"/>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占位符 2"/>
          <p:cNvSpPr txBox="1"/>
          <p:nvPr/>
        </p:nvSpPr>
        <p:spPr bwMode="auto">
          <a:xfrm>
            <a:off x="731672" y="6033006"/>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21" name="表格 20"/>
          <p:cNvGraphicFramePr>
            <a:graphicFrameLocks noGrp="1"/>
          </p:cNvGraphicFramePr>
          <p:nvPr/>
        </p:nvGraphicFramePr>
        <p:xfrm>
          <a:off x="1271464" y="2132856"/>
          <a:ext cx="4644516" cy="1548965"/>
        </p:xfrm>
        <a:graphic>
          <a:graphicData uri="http://schemas.openxmlformats.org/drawingml/2006/table">
            <a:tbl>
              <a:tblPr firstRow="1" bandRow="1"/>
              <a:tblGrid>
                <a:gridCol w="1346972"/>
                <a:gridCol w="1714968"/>
                <a:gridCol w="1582576"/>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订单日期</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09793">
                <a:tc>
                  <a:txBody>
                    <a:bodyPr/>
                    <a:lstStyle/>
                    <a:p>
                      <a:pPr algn="ctr"/>
                      <a:r>
                        <a:rPr lang="en-US" altLang="zh-CN"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r>
                        <a:rPr lang="en-US" altLang="zh-CN" sz="1400" b="1" dirty="0" smtClean="0">
                          <a:latin typeface="Huawei Sans" panose="020C0503030203020204" pitchFamily="34" charset="0"/>
                          <a:ea typeface="方正兰亭黑简体" panose="02000000000000000000" pitchFamily="2" charset="-122"/>
                          <a:sym typeface="Huawei Sans" panose="020C0503030203020204" pitchFamily="34" charset="0"/>
                        </a:rPr>
                        <a:t>FK</a:t>
                      </a: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0979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2010-08-01</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2010-11-15</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2010-09-30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22" name="文本框 21"/>
          <p:cNvSpPr txBox="1"/>
          <p:nvPr/>
        </p:nvSpPr>
        <p:spPr bwMode="auto">
          <a:xfrm>
            <a:off x="1270191" y="1736812"/>
            <a:ext cx="636701"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订单表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32" name="表格 31"/>
          <p:cNvGraphicFramePr>
            <a:graphicFrameLocks noGrp="1"/>
          </p:cNvGraphicFramePr>
          <p:nvPr/>
        </p:nvGraphicFramePr>
        <p:xfrm>
          <a:off x="6312024" y="2132856"/>
          <a:ext cx="4980820" cy="2934264"/>
        </p:xfrm>
        <a:graphic>
          <a:graphicData uri="http://schemas.openxmlformats.org/drawingml/2006/table">
            <a:tbl>
              <a:tblPr firstRow="1" bandRow="1"/>
              <a:tblGrid>
                <a:gridCol w="996164"/>
                <a:gridCol w="1466313"/>
                <a:gridCol w="1103031"/>
                <a:gridCol w="1415312"/>
              </a:tblGrid>
              <a:tr h="32868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部件编号</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销售价格</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部件数量</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48872">
                <a:tc gridSpan="2">
                  <a:txBody>
                    <a:bodyPr/>
                    <a:lstStyle/>
                    <a:p>
                      <a:pPr algn="ctr"/>
                      <a:r>
                        <a:rPr lang="en-US" altLang="zh-CN"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hMerge="1">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28683">
                <a:tc>
                  <a:txBody>
                    <a:bodyPr/>
                    <a:lstStyle/>
                    <a:p>
                      <a:pPr algn="ctr"/>
                      <a:r>
                        <a:rPr lang="en-US" altLang="zh-CN"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FK</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1400" b="1" dirty="0" smtClean="0">
                          <a:latin typeface="Huawei Sans" panose="020C0503030203020204" pitchFamily="34" charset="0"/>
                          <a:ea typeface="方正兰亭黑简体" panose="02000000000000000000" pitchFamily="2" charset="-122"/>
                          <a:sym typeface="Huawei Sans" panose="020C0503030203020204" pitchFamily="34" charset="0"/>
                        </a:rPr>
                        <a:t>FK</a:t>
                      </a: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tcPr>
                </a:tc>
              </a:tr>
              <a:tr h="32868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8001</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2868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1000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8002</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2868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8002</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2868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2000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2868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8004</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2868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3000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8005</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35" name="文本框 34"/>
          <p:cNvSpPr txBox="1"/>
          <p:nvPr/>
        </p:nvSpPr>
        <p:spPr bwMode="auto">
          <a:xfrm>
            <a:off x="6305830" y="1736812"/>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订单部件表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Huawei Sans" panose="020C0503030203020204" pitchFamily="34" charset="0"/>
              </a:rPr>
              <a:t>3NF</a:t>
            </a:r>
            <a:r>
              <a:rPr lang="zh-CN" altLang="en-US" dirty="0" smtClean="0">
                <a:sym typeface="Huawei Sans" panose="020C0503030203020204" pitchFamily="34" charset="0"/>
              </a:rPr>
              <a:t>模型 </a:t>
            </a:r>
            <a:r>
              <a:rPr lang="en-US" altLang="zh-CN" dirty="0" smtClean="0">
                <a:sym typeface="Huawei Sans" panose="020C0503030203020204" pitchFamily="34" charset="0"/>
              </a:rPr>
              <a:t>- </a:t>
            </a:r>
            <a:r>
              <a:rPr lang="zh-CN" altLang="en-US" dirty="0" smtClean="0">
                <a:sym typeface="Huawei Sans" panose="020C0503030203020204" pitchFamily="34" charset="0"/>
              </a:rPr>
              <a:t>数据示例 </a:t>
            </a:r>
            <a:r>
              <a:rPr lang="en-US" altLang="zh-CN" dirty="0" smtClean="0">
                <a:sym typeface="Huawei Sans" panose="020C0503030203020204" pitchFamily="34" charset="0"/>
              </a:rPr>
              <a:t>(2)</a:t>
            </a:r>
            <a:endParaRPr lang="zh-CN" altLang="en-US" dirty="0">
              <a:sym typeface="Huawei Sans" panose="020C0503030203020204" pitchFamily="34" charset="0"/>
            </a:endParaRPr>
          </a:p>
        </p:txBody>
      </p:sp>
      <p:sp>
        <p:nvSpPr>
          <p:cNvPr id="31" name="文本占位符 2"/>
          <p:cNvSpPr txBox="1"/>
          <p:nvPr/>
        </p:nvSpPr>
        <p:spPr bwMode="auto">
          <a:xfrm>
            <a:off x="515380" y="6129300"/>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23" name="表格 22"/>
          <p:cNvGraphicFramePr>
            <a:graphicFrameLocks noGrp="1"/>
          </p:cNvGraphicFramePr>
          <p:nvPr/>
        </p:nvGraphicFramePr>
        <p:xfrm>
          <a:off x="3137406" y="1701452"/>
          <a:ext cx="5599108" cy="1676400"/>
        </p:xfrm>
        <a:graphic>
          <a:graphicData uri="http://schemas.openxmlformats.org/drawingml/2006/table">
            <a:tbl>
              <a:tblPr firstRow="1" bandRow="1"/>
              <a:tblGrid>
                <a:gridCol w="953080"/>
                <a:gridCol w="1161507"/>
                <a:gridCol w="1161507"/>
                <a:gridCol w="1161507"/>
                <a:gridCol w="1161507"/>
              </a:tblGrid>
              <a:tr h="335280">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客户编号</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客户名称</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联系方式</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证件号码</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客户地址</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35280">
                <a:tc>
                  <a:txBody>
                    <a:bodyPr/>
                    <a:lstStyle/>
                    <a:p>
                      <a:pPr algn="ctr"/>
                      <a:r>
                        <a:rPr lang="en-US" altLang="zh-CN"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35280">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1230008</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王先生</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333-33-33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AAA</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XXX</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35280">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1290004</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李先生</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444-44-44</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BBB</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YYY</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35280">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1280003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赵女士</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555-55-55</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CCC</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ZZZ</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29" name="文本框 28"/>
          <p:cNvSpPr txBox="1"/>
          <p:nvPr/>
        </p:nvSpPr>
        <p:spPr bwMode="auto">
          <a:xfrm>
            <a:off x="5707543" y="1364266"/>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客户</a:t>
            </a: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36" name="表格 35"/>
          <p:cNvGraphicFramePr>
            <a:graphicFrameLocks noGrp="1"/>
          </p:cNvGraphicFramePr>
          <p:nvPr/>
        </p:nvGraphicFramePr>
        <p:xfrm>
          <a:off x="3773742" y="4028104"/>
          <a:ext cx="4644516" cy="2163558"/>
        </p:xfrm>
        <a:graphic>
          <a:graphicData uri="http://schemas.openxmlformats.org/drawingml/2006/table">
            <a:tbl>
              <a:tblPr firstRow="1" bandRow="1"/>
              <a:tblGrid>
                <a:gridCol w="1346972"/>
                <a:gridCol w="1714968"/>
                <a:gridCol w="1582576"/>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订单编号</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部件说明</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部件定价</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09793">
                <a:tc>
                  <a:txBody>
                    <a:bodyPr/>
                    <a:lstStyle/>
                    <a:p>
                      <a:pPr algn="ctr"/>
                      <a:r>
                        <a:rPr lang="en-US" altLang="zh-CN"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PK</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solidFill>
                      <a:schemeClr val="bg1">
                        <a:lumMod val="85000"/>
                      </a:schemeClr>
                    </a:solidFill>
                  </a:tcPr>
                </a:tc>
                <a:tc>
                  <a:txBody>
                    <a:bodyPr/>
                    <a:lstStyle/>
                    <a:p>
                      <a:pPr algn="ctr"/>
                      <a:endPar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solidFill>
                      <a:schemeClr val="bg1">
                        <a:lumMod val="85000"/>
                      </a:schemeClr>
                    </a:solidFill>
                  </a:tcPr>
                </a:tc>
              </a:tr>
              <a:tr h="30979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8001</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号部件</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0">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8002</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号部件</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8003</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号部件</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150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8004</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4</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号部件</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8005</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5</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号部件</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100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37" name="文本框 36"/>
          <p:cNvSpPr txBox="1"/>
          <p:nvPr/>
        </p:nvSpPr>
        <p:spPr bwMode="auto">
          <a:xfrm>
            <a:off x="5677063" y="3697667"/>
            <a:ext cx="790618" cy="246221"/>
          </a:xfrm>
          <a:prstGeom prst="rect">
            <a:avLst/>
          </a:prstGeom>
          <a:noFill/>
          <a:ln w="9525" algn="ctr">
            <a:noFill/>
            <a:miter lim="800000"/>
          </a:ln>
        </p:spPr>
        <p:txBody>
          <a:bodyPr vert="horz" wrap="square" lIns="0" tIns="0" rIns="0" bIns="0" numCol="1" rtlCol="0" anchor="ctr" anchorCtr="0" compatLnSpc="1">
            <a:spAutoFit/>
          </a:bodyPr>
          <a:lstStyle/>
          <a:p>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部件表</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物理模型 </a:t>
            </a:r>
            <a:r>
              <a:rPr lang="en-US" altLang="zh-CN" dirty="0" smtClean="0">
                <a:sym typeface="Huawei Sans" panose="020C0503030203020204" pitchFamily="34" charset="0"/>
              </a:rPr>
              <a:t>- </a:t>
            </a:r>
            <a:r>
              <a:rPr lang="zh-CN" altLang="en-US" dirty="0" smtClean="0">
                <a:sym typeface="Huawei Sans" panose="020C0503030203020204" pitchFamily="34" charset="0"/>
              </a:rPr>
              <a:t>数据类型和长度 </a:t>
            </a:r>
            <a:r>
              <a:rPr lang="en-US" altLang="zh-CN" dirty="0" smtClean="0">
                <a:sym typeface="Huawei Sans" panose="020C0503030203020204" pitchFamily="34" charset="0"/>
              </a:rPr>
              <a:t>(1)</a:t>
            </a:r>
            <a:endParaRPr lang="zh-CN" altLang="en-US" dirty="0">
              <a:sym typeface="Huawei Sans" panose="020C0503030203020204" pitchFamily="34" charset="0"/>
            </a:endParaRPr>
          </a:p>
        </p:txBody>
      </p:sp>
      <p:sp>
        <p:nvSpPr>
          <p:cNvPr id="31" name="文本占位符 2"/>
          <p:cNvSpPr txBox="1"/>
          <p:nvPr/>
        </p:nvSpPr>
        <p:spPr bwMode="auto">
          <a:xfrm>
            <a:off x="515380" y="6129300"/>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占位符 2"/>
          <p:cNvSpPr txBox="1"/>
          <p:nvPr/>
        </p:nvSpPr>
        <p:spPr bwMode="auto">
          <a:xfrm>
            <a:off x="731672" y="6033006"/>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21" name="表格 20"/>
          <p:cNvGraphicFramePr>
            <a:graphicFrameLocks noGrp="1"/>
          </p:cNvGraphicFramePr>
          <p:nvPr/>
        </p:nvGraphicFramePr>
        <p:xfrm>
          <a:off x="3383795" y="1639650"/>
          <a:ext cx="5616624" cy="1239172"/>
        </p:xfrm>
        <a:graphic>
          <a:graphicData uri="http://schemas.openxmlformats.org/drawingml/2006/table">
            <a:tbl>
              <a:tblPr firstRow="1" bandRow="1"/>
              <a:tblGrid>
                <a:gridCol w="1785128"/>
                <a:gridCol w="1272442"/>
                <a:gridCol w="2559054"/>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字段名称</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字段类型</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约束</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Order_Num</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NULL,UNIQUE</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Order_Date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DATE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a:t>
                      </a:r>
                      <a:r>
                        <a:rPr lang="en-US" altLang="zh-CN" sz="1400" baseline="0" dirty="0" smtClean="0">
                          <a:latin typeface="Huawei Sans" panose="020C0503030203020204" pitchFamily="34" charset="0"/>
                          <a:ea typeface="方正兰亭黑简体" panose="02000000000000000000" pitchFamily="2" charset="-122"/>
                          <a:sym typeface="Huawei Sans" panose="020C0503030203020204" pitchFamily="34" charset="0"/>
                        </a:rPr>
                        <a: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Customer_Id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22" name="文本框 21"/>
          <p:cNvSpPr txBox="1"/>
          <p:nvPr/>
        </p:nvSpPr>
        <p:spPr bwMode="auto">
          <a:xfrm>
            <a:off x="5763738" y="1317882"/>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ORDER</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文本框 28"/>
          <p:cNvSpPr txBox="1"/>
          <p:nvPr/>
        </p:nvSpPr>
        <p:spPr bwMode="auto">
          <a:xfrm>
            <a:off x="5511430" y="3295881"/>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CUSTOMER</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13" name="表格 12"/>
          <p:cNvGraphicFramePr>
            <a:graphicFrameLocks noGrp="1"/>
          </p:cNvGraphicFramePr>
          <p:nvPr/>
        </p:nvGraphicFramePr>
        <p:xfrm>
          <a:off x="3396748" y="3614122"/>
          <a:ext cx="5616624" cy="1858758"/>
        </p:xfrm>
        <a:graphic>
          <a:graphicData uri="http://schemas.openxmlformats.org/drawingml/2006/table">
            <a:tbl>
              <a:tblPr firstRow="1" bandRow="1"/>
              <a:tblGrid>
                <a:gridCol w="1785128"/>
                <a:gridCol w="1651848"/>
                <a:gridCol w="2179648"/>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字段名称</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字段类型</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约束</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Customer_Id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NULL,UNIQUE</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Cust_Name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VarChar</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(60)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a:t>
                      </a:r>
                      <a:r>
                        <a:rPr lang="en-US" altLang="zh-CN" sz="1400" baseline="0" dirty="0" smtClean="0">
                          <a:latin typeface="Huawei Sans" panose="020C0503030203020204" pitchFamily="34" charset="0"/>
                          <a:ea typeface="方正兰亭黑简体" panose="02000000000000000000" pitchFamily="2" charset="-122"/>
                          <a:sym typeface="Huawei Sans" panose="020C0503030203020204" pitchFamily="34" charset="0"/>
                        </a:rPr>
                        <a: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Mobile_Num</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VarChar</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Id_Num</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VarChar</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(20)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Cust_Address</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VarChar</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物理模型 </a:t>
            </a:r>
            <a:r>
              <a:rPr lang="en-US" altLang="zh-CN" dirty="0" smtClean="0">
                <a:sym typeface="Huawei Sans" panose="020C0503030203020204" pitchFamily="34" charset="0"/>
              </a:rPr>
              <a:t>- </a:t>
            </a:r>
            <a:r>
              <a:rPr lang="zh-CN" altLang="en-US" dirty="0" smtClean="0">
                <a:sym typeface="Huawei Sans" panose="020C0503030203020204" pitchFamily="34" charset="0"/>
              </a:rPr>
              <a:t>数据类型和长度 </a:t>
            </a:r>
            <a:r>
              <a:rPr lang="en-US" altLang="zh-CN" dirty="0" smtClean="0">
                <a:sym typeface="Huawei Sans" panose="020C0503030203020204" pitchFamily="34" charset="0"/>
              </a:rPr>
              <a:t>(2)</a:t>
            </a:r>
            <a:endParaRPr lang="zh-CN" altLang="en-US" dirty="0">
              <a:sym typeface="Huawei Sans" panose="020C0503030203020204" pitchFamily="34" charset="0"/>
            </a:endParaRPr>
          </a:p>
        </p:txBody>
      </p:sp>
      <p:sp>
        <p:nvSpPr>
          <p:cNvPr id="31" name="文本占位符 2"/>
          <p:cNvSpPr txBox="1"/>
          <p:nvPr/>
        </p:nvSpPr>
        <p:spPr bwMode="auto">
          <a:xfrm>
            <a:off x="515380" y="6129300"/>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占位符 2"/>
          <p:cNvSpPr txBox="1"/>
          <p:nvPr/>
        </p:nvSpPr>
        <p:spPr bwMode="auto">
          <a:xfrm>
            <a:off x="731672" y="6033006"/>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21" name="表格 20"/>
          <p:cNvGraphicFramePr>
            <a:graphicFrameLocks noGrp="1"/>
          </p:cNvGraphicFramePr>
          <p:nvPr/>
        </p:nvGraphicFramePr>
        <p:xfrm>
          <a:off x="3421377" y="1868555"/>
          <a:ext cx="5616624" cy="1548965"/>
        </p:xfrm>
        <a:graphic>
          <a:graphicData uri="http://schemas.openxmlformats.org/drawingml/2006/table">
            <a:tbl>
              <a:tblPr firstRow="1" bandRow="1"/>
              <a:tblGrid>
                <a:gridCol w="1785128"/>
                <a:gridCol w="1272442"/>
                <a:gridCol w="2559054"/>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字段名称</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字段类型</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约束</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Order_Num</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Item_Id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a:t>
                      </a:r>
                      <a:r>
                        <a:rPr lang="en-US" altLang="zh-CN" sz="1400" baseline="0" dirty="0" smtClean="0">
                          <a:latin typeface="Huawei Sans" panose="020C0503030203020204" pitchFamily="34" charset="0"/>
                          <a:ea typeface="方正兰亭黑简体" panose="02000000000000000000" pitchFamily="2" charset="-122"/>
                          <a:sym typeface="Huawei Sans" panose="020C0503030203020204" pitchFamily="34" charset="0"/>
                        </a:rPr>
                        <a: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Sale_Price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Decimal(5,2)</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Item_Quantity</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SmallInt</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35" name="文本框 34"/>
          <p:cNvSpPr txBox="1"/>
          <p:nvPr/>
        </p:nvSpPr>
        <p:spPr bwMode="auto">
          <a:xfrm>
            <a:off x="5369195" y="1506381"/>
            <a:ext cx="1453609" cy="246221"/>
          </a:xfrm>
          <a:prstGeom prst="rect">
            <a:avLst/>
          </a:prstGeom>
          <a:noFill/>
          <a:ln w="9525" algn="ctr">
            <a:noFill/>
            <a:miter lim="800000"/>
          </a:ln>
        </p:spPr>
        <p:txBody>
          <a:bodyPr vert="horz" wrap="square" lIns="0" tIns="0" rIns="0" bIns="0" numCol="1" rtlCol="0" anchor="ctr" anchorCtr="0" compatLnSpc="1">
            <a:spAutoFit/>
          </a:bodyPr>
          <a:lstStyle/>
          <a:p>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ORDER_ITEM</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36"/>
          <p:cNvSpPr txBox="1"/>
          <p:nvPr/>
        </p:nvSpPr>
        <p:spPr bwMode="auto">
          <a:xfrm>
            <a:off x="5854081" y="4046135"/>
            <a:ext cx="1169139" cy="246221"/>
          </a:xfrm>
          <a:prstGeom prst="rect">
            <a:avLst/>
          </a:prstGeom>
          <a:noFill/>
          <a:ln w="9525" algn="ctr">
            <a:noFill/>
            <a:miter lim="800000"/>
          </a:ln>
        </p:spPr>
        <p:txBody>
          <a:bodyPr vert="horz" wrap="square" lIns="0" tIns="0" rIns="0" bIns="0" numCol="1" rtlCol="0" anchor="ctr" anchorCtr="0" compatLnSpc="1">
            <a:spAutoFit/>
          </a:bodyPr>
          <a:lstStyle/>
          <a:p>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ITEM</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13" name="表格 12"/>
          <p:cNvGraphicFramePr>
            <a:graphicFrameLocks noGrp="1"/>
          </p:cNvGraphicFramePr>
          <p:nvPr/>
        </p:nvGraphicFramePr>
        <p:xfrm>
          <a:off x="3421374" y="4338653"/>
          <a:ext cx="5616624" cy="1239172"/>
        </p:xfrm>
        <a:graphic>
          <a:graphicData uri="http://schemas.openxmlformats.org/drawingml/2006/table">
            <a:tbl>
              <a:tblPr firstRow="1" bandRow="1"/>
              <a:tblGrid>
                <a:gridCol w="1785128"/>
                <a:gridCol w="1651848"/>
                <a:gridCol w="2179648"/>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字段名称</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字段类型</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约束</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Item_Id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NULL,UNIQUE</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Description</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VarChar</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(120)</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Retail_Price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Decimal(5,2)</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物理模型 </a:t>
            </a:r>
            <a:r>
              <a:rPr lang="en-US" altLang="zh-CN" dirty="0" smtClean="0">
                <a:sym typeface="Huawei Sans" panose="020C0503030203020204" pitchFamily="34" charset="0"/>
              </a:rPr>
              <a:t>- </a:t>
            </a:r>
            <a:r>
              <a:rPr lang="zh-CN" altLang="en-US" dirty="0" smtClean="0">
                <a:sym typeface="Huawei Sans" panose="020C0503030203020204" pitchFamily="34" charset="0"/>
              </a:rPr>
              <a:t>反范式化</a:t>
            </a:r>
            <a:endParaRPr lang="zh-CN" altLang="en-US" dirty="0">
              <a:sym typeface="Huawei Sans" panose="020C0503030203020204" pitchFamily="34" charset="0"/>
            </a:endParaRPr>
          </a:p>
        </p:txBody>
      </p:sp>
      <p:sp>
        <p:nvSpPr>
          <p:cNvPr id="31" name="文本占位符 2"/>
          <p:cNvSpPr txBox="1"/>
          <p:nvPr/>
        </p:nvSpPr>
        <p:spPr bwMode="auto">
          <a:xfrm>
            <a:off x="515380" y="6129300"/>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占位符 2"/>
          <p:cNvSpPr txBox="1"/>
          <p:nvPr/>
        </p:nvSpPr>
        <p:spPr bwMode="auto">
          <a:xfrm>
            <a:off x="731672" y="6033006"/>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34"/>
          <p:cNvSpPr txBox="1"/>
          <p:nvPr/>
        </p:nvSpPr>
        <p:spPr bwMode="auto">
          <a:xfrm>
            <a:off x="1529944" y="1277476"/>
            <a:ext cx="1453609" cy="246221"/>
          </a:xfrm>
          <a:prstGeom prst="rect">
            <a:avLst/>
          </a:prstGeom>
          <a:noFill/>
          <a:ln w="9525" algn="ctr">
            <a:noFill/>
            <a:miter lim="800000"/>
          </a:ln>
        </p:spPr>
        <p:txBody>
          <a:bodyPr vert="horz" wrap="square" lIns="0" tIns="0" rIns="0" bIns="0" numCol="1" rtlCol="0" anchor="ctr" anchorCtr="0" compatLnSpc="1">
            <a:spAutoFit/>
          </a:bodyPr>
          <a:lstStyle/>
          <a:p>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ORDER</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9" name="表格 8"/>
          <p:cNvGraphicFramePr>
            <a:graphicFrameLocks noGrp="1"/>
          </p:cNvGraphicFramePr>
          <p:nvPr/>
        </p:nvGraphicFramePr>
        <p:xfrm>
          <a:off x="1529947" y="1639650"/>
          <a:ext cx="5616624" cy="1548965"/>
        </p:xfrm>
        <a:graphic>
          <a:graphicData uri="http://schemas.openxmlformats.org/drawingml/2006/table">
            <a:tbl>
              <a:tblPr firstRow="1" bandRow="1"/>
              <a:tblGrid>
                <a:gridCol w="1785128"/>
                <a:gridCol w="1272442"/>
                <a:gridCol w="2559054"/>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字段名称</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字段类型</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约束</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Order_Num</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NULL,UNIQUE</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Order_Date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DATE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a:t>
                      </a:r>
                      <a:r>
                        <a:rPr lang="en-US" altLang="zh-CN" sz="1400" baseline="0" dirty="0" smtClean="0">
                          <a:latin typeface="Huawei Sans" panose="020C0503030203020204" pitchFamily="34" charset="0"/>
                          <a:ea typeface="方正兰亭黑简体" panose="02000000000000000000" pitchFamily="2" charset="-122"/>
                          <a:sym typeface="Huawei Sans" panose="020C0503030203020204" pitchFamily="34" charset="0"/>
                        </a:rPr>
                        <a: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Customer_Id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Total_Price</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Decimal(9,2)</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aphicFrame>
        <p:nvGraphicFramePr>
          <p:cNvPr id="10" name="表格 9"/>
          <p:cNvGraphicFramePr>
            <a:graphicFrameLocks noGrp="1"/>
          </p:cNvGraphicFramePr>
          <p:nvPr/>
        </p:nvGraphicFramePr>
        <p:xfrm>
          <a:off x="1529944" y="3777065"/>
          <a:ext cx="5616624" cy="1858758"/>
        </p:xfrm>
        <a:graphic>
          <a:graphicData uri="http://schemas.openxmlformats.org/drawingml/2006/table">
            <a:tbl>
              <a:tblPr firstRow="1" bandRow="1"/>
              <a:tblGrid>
                <a:gridCol w="1785128"/>
                <a:gridCol w="1272442"/>
                <a:gridCol w="2559054"/>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字段名称</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字段类型</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约束</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Order_Num</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Item_Id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a:t>
                      </a:r>
                      <a:r>
                        <a:rPr lang="en-US" altLang="zh-CN" sz="1400" baseline="0" dirty="0" smtClean="0">
                          <a:latin typeface="Huawei Sans" panose="020C0503030203020204" pitchFamily="34" charset="0"/>
                          <a:ea typeface="方正兰亭黑简体" panose="02000000000000000000" pitchFamily="2" charset="-122"/>
                          <a:sym typeface="Huawei Sans" panose="020C0503030203020204" pitchFamily="34" charset="0"/>
                        </a:rPr>
                        <a: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Sale_Price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Decimal(5,2)</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Item_Quantity</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SmallInt</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Item_Total</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Decimal(9,2)</a:t>
                      </a:r>
                      <a:endParaRPr lang="zh-CN" altLang="en-US"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11" name="文本框 10"/>
          <p:cNvSpPr txBox="1"/>
          <p:nvPr/>
        </p:nvSpPr>
        <p:spPr bwMode="auto">
          <a:xfrm>
            <a:off x="1529941" y="3414891"/>
            <a:ext cx="1453609" cy="246221"/>
          </a:xfrm>
          <a:prstGeom prst="rect">
            <a:avLst/>
          </a:prstGeom>
          <a:noFill/>
          <a:ln w="9525" algn="ctr">
            <a:noFill/>
            <a:miter lim="800000"/>
          </a:ln>
        </p:spPr>
        <p:txBody>
          <a:bodyPr vert="horz" wrap="square" lIns="0" tIns="0" rIns="0" bIns="0" numCol="1" rtlCol="0" anchor="ctr" anchorCtr="0" compatLnSpc="1">
            <a:spAutoFit/>
          </a:bodyPr>
          <a:lstStyle/>
          <a:p>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ORDER_ITEM</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Text Box 12"/>
          <p:cNvSpPr txBox="1">
            <a:spLocks noChangeArrowheads="1"/>
          </p:cNvSpPr>
          <p:nvPr/>
        </p:nvSpPr>
        <p:spPr bwMode="auto">
          <a:xfrm>
            <a:off x="7367948" y="2582628"/>
            <a:ext cx="4032448" cy="1692743"/>
          </a:xfrm>
          <a:prstGeom prst="rect">
            <a:avLst/>
          </a:prstGeom>
          <a:solidFill>
            <a:srgbClr val="CCCCCC"/>
          </a:solidFill>
          <a:ln w="28575" algn="ctr">
            <a:solidFill>
              <a:srgbClr val="C00000"/>
            </a:solidFill>
            <a:miter lim="800000"/>
          </a:ln>
          <a:effectLst/>
        </p:spPr>
        <p:txBody>
          <a:bodyPr wrap="square" lIns="91412" tIns="45706" rIns="91412" bIns="45706">
            <a:spAutoFit/>
          </a:bodyPr>
          <a:lstStyle/>
          <a:p>
            <a:pPr defTabSz="784225" eaLnBrk="0" fontAlgn="base" hangingPunct="0">
              <a:spcBef>
                <a:spcPct val="50000"/>
              </a:spcBef>
            </a:pP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如果要回答其他问题，还需要采用什么物理化方法？例如：</a:t>
            </a:r>
            <a:endPar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defTabSz="784225" eaLnBrk="0" fontAlgn="base" hangingPunct="0">
              <a:spcBef>
                <a:spcPct val="50000"/>
              </a:spcBef>
              <a:buAutoNum type="arabicPeriod"/>
            </a:pP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问一季度月均销售额是多少？</a:t>
            </a:r>
            <a:endPar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defTabSz="784225" eaLnBrk="0" fontAlgn="base" hangingPunct="0">
              <a:spcBef>
                <a:spcPct val="50000"/>
              </a:spcBef>
              <a:buAutoNum type="arabicPeriod"/>
            </a:pP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按销量计算，</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top 3</a:t>
            </a: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的部件都由哪些？</a:t>
            </a:r>
            <a:endPar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defTabSz="784225" eaLnBrk="0" fontAlgn="base" hangingPunct="0">
              <a:spcBef>
                <a:spcPct val="50000"/>
              </a:spcBef>
              <a:buAutoNum type="arabicPeriod"/>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数据库设计方法 </a:t>
            </a:r>
            <a:r>
              <a:rPr lang="en-US" altLang="zh-CN" dirty="0">
                <a:sym typeface="Huawei Sans" panose="020C0503030203020204" pitchFamily="34" charset="0"/>
              </a:rPr>
              <a:t>- </a:t>
            </a:r>
            <a:r>
              <a:rPr lang="zh-CN" altLang="en-US" dirty="0">
                <a:sym typeface="Huawei Sans" panose="020C0503030203020204" pitchFamily="34" charset="0"/>
              </a:rPr>
              <a:t>新奥尔良方法</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smtClean="0">
                <a:sym typeface="Huawei Sans" panose="020C0503030203020204" pitchFamily="34" charset="0"/>
              </a:rPr>
              <a:t>新奥尔良</a:t>
            </a:r>
            <a:r>
              <a:rPr lang="en-US" altLang="zh-CN" sz="2200" dirty="0" smtClean="0">
                <a:sym typeface="Huawei Sans" panose="020C0503030203020204" pitchFamily="34" charset="0"/>
              </a:rPr>
              <a:t>(New Orleans</a:t>
            </a:r>
            <a:r>
              <a:rPr lang="en-US" altLang="zh-CN" sz="2200" dirty="0">
                <a:sym typeface="Huawei Sans" panose="020C0503030203020204" pitchFamily="34" charset="0"/>
              </a:rPr>
              <a:t>)</a:t>
            </a:r>
            <a:r>
              <a:rPr lang="zh-CN" altLang="en-US" sz="2200" dirty="0" smtClean="0">
                <a:sym typeface="Huawei Sans" panose="020C0503030203020204" pitchFamily="34" charset="0"/>
              </a:rPr>
              <a:t>方法</a:t>
            </a:r>
            <a:r>
              <a:rPr lang="zh-CN" altLang="en-US" sz="2200" dirty="0">
                <a:sym typeface="Huawei Sans" panose="020C0503030203020204" pitchFamily="34" charset="0"/>
              </a:rPr>
              <a:t>的四个</a:t>
            </a:r>
            <a:r>
              <a:rPr lang="zh-CN" altLang="en-US" sz="2200" dirty="0" smtClean="0">
                <a:sym typeface="Huawei Sans" panose="020C0503030203020204" pitchFamily="34" charset="0"/>
              </a:rPr>
              <a:t>阶段：</a:t>
            </a:r>
            <a:endParaRPr lang="en-US" altLang="zh-CN" sz="2200" dirty="0">
              <a:sym typeface="Huawei Sans" panose="020C0503030203020204" pitchFamily="34" charset="0"/>
            </a:endParaRPr>
          </a:p>
          <a:p>
            <a:pPr lvl="1"/>
            <a:r>
              <a:rPr lang="zh-CN" altLang="en-US" sz="1800" dirty="0" smtClean="0">
                <a:sym typeface="Huawei Sans" panose="020C0503030203020204" pitchFamily="34" charset="0"/>
              </a:rPr>
              <a:t>需求分析阶段</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概念设计阶段</a:t>
            </a:r>
            <a:endParaRPr lang="en-US" altLang="zh-CN" dirty="0">
              <a:sym typeface="Huawei Sans" panose="020C0503030203020204" pitchFamily="34" charset="0"/>
            </a:endParaRPr>
          </a:p>
          <a:p>
            <a:pPr lvl="1"/>
            <a:r>
              <a:rPr lang="zh-CN" altLang="en-US" sz="1800" dirty="0">
                <a:sym typeface="Huawei Sans" panose="020C0503030203020204" pitchFamily="34" charset="0"/>
              </a:rPr>
              <a:t>逻辑设计阶段</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物理设计阶段</a:t>
            </a:r>
            <a:endParaRPr lang="en-US" altLang="zh-CN" sz="1800" dirty="0">
              <a:sym typeface="Huawei Sans" panose="020C0503030203020204" pitchFamily="34" charset="0"/>
            </a:endParaRPr>
          </a:p>
          <a:p>
            <a:endParaRPr lang="zh-CN" altLang="en-US" dirty="0">
              <a:sym typeface="Huawei Sans" panose="020C0503030203020204" pitchFamily="34" charset="0"/>
            </a:endParaRPr>
          </a:p>
        </p:txBody>
      </p:sp>
      <p:sp>
        <p:nvSpPr>
          <p:cNvPr id="4" name="Rectangle 18"/>
          <p:cNvSpPr>
            <a:spLocks noChangeArrowheads="1"/>
          </p:cNvSpPr>
          <p:nvPr/>
        </p:nvSpPr>
        <p:spPr bwMode="auto">
          <a:xfrm>
            <a:off x="1594177" y="4302100"/>
            <a:ext cx="1044116" cy="522062"/>
          </a:xfrm>
          <a:prstGeom prst="rect">
            <a:avLst/>
          </a:prstGeom>
          <a:solidFill>
            <a:schemeClr val="bg1">
              <a:lumMod val="85000"/>
            </a:schemeClr>
          </a:solidFill>
          <a:ln w="28575" algn="ctr">
            <a:solidFill>
              <a:srgbClr val="800000"/>
            </a:solidFill>
            <a:miter lim="800000"/>
          </a:ln>
          <a:effectLst/>
        </p:spPr>
        <p:txBody>
          <a:bodyPr wrap="none" lIns="91422" tIns="45711" rIns="91422" bIns="45711" anchor="ctr"/>
          <a:lstStyle/>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需求</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分析</a:t>
            </a:r>
            <a:endParaRPr kumimoji="1" lang="en-US" altLang="zh-CN"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 name="直接箭头连接符 4"/>
          <p:cNvCxnSpPr>
            <a:stCxn id="4" idx="3"/>
            <a:endCxn id="7" idx="1"/>
          </p:cNvCxnSpPr>
          <p:nvPr/>
        </p:nvCxnSpPr>
        <p:spPr bwMode="auto">
          <a:xfrm>
            <a:off x="2638293" y="4563131"/>
            <a:ext cx="120180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文本框 5"/>
          <p:cNvSpPr txBox="1"/>
          <p:nvPr/>
        </p:nvSpPr>
        <p:spPr bwMode="auto">
          <a:xfrm>
            <a:off x="5090169" y="4287997"/>
            <a:ext cx="677376" cy="20005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300" b="1" dirty="0" smtClean="0">
                <a:latin typeface="Huawei Sans" panose="020C0503030203020204" pitchFamily="34" charset="0"/>
                <a:ea typeface="方正兰亭黑简体" panose="02000000000000000000" pitchFamily="2" charset="-122"/>
                <a:sym typeface="Huawei Sans" panose="020C0503030203020204" pitchFamily="34" charset="0"/>
              </a:rPr>
              <a:t>概念模型</a:t>
            </a:r>
            <a:endParaRPr kumimoji="1" lang="zh-CN" altLang="en-US" sz="13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Rectangle 18 - 1"/>
          <p:cNvSpPr>
            <a:spLocks noChangeArrowheads="1"/>
          </p:cNvSpPr>
          <p:nvPr/>
        </p:nvSpPr>
        <p:spPr bwMode="auto">
          <a:xfrm>
            <a:off x="3840095" y="4302100"/>
            <a:ext cx="1044116" cy="522062"/>
          </a:xfrm>
          <a:prstGeom prst="rect">
            <a:avLst/>
          </a:prstGeom>
          <a:solidFill>
            <a:schemeClr val="bg1">
              <a:lumMod val="85000"/>
            </a:schemeClr>
          </a:solidFill>
          <a:ln w="28575" algn="ctr">
            <a:solidFill>
              <a:srgbClr val="800000"/>
            </a:solidFill>
            <a:miter lim="800000"/>
          </a:ln>
          <a:effectLst/>
        </p:spPr>
        <p:txBody>
          <a:bodyPr wrap="none" lIns="91422" tIns="45711" rIns="91422" bIns="45711" anchor="ctr"/>
          <a:lstStyle/>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概念</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设计</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Rectangle 18 - 2"/>
          <p:cNvSpPr>
            <a:spLocks noChangeArrowheads="1"/>
          </p:cNvSpPr>
          <p:nvPr/>
        </p:nvSpPr>
        <p:spPr bwMode="auto">
          <a:xfrm>
            <a:off x="6086013" y="4302100"/>
            <a:ext cx="1044116" cy="522062"/>
          </a:xfrm>
          <a:prstGeom prst="rect">
            <a:avLst/>
          </a:prstGeom>
          <a:solidFill>
            <a:schemeClr val="bg1">
              <a:lumMod val="85000"/>
            </a:schemeClr>
          </a:solidFill>
          <a:ln w="28575" algn="ctr">
            <a:solidFill>
              <a:srgbClr val="800000"/>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逻辑</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设计</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Rectangle 18 - 3"/>
          <p:cNvSpPr>
            <a:spLocks noChangeArrowheads="1"/>
          </p:cNvSpPr>
          <p:nvPr/>
        </p:nvSpPr>
        <p:spPr bwMode="auto">
          <a:xfrm>
            <a:off x="8331931" y="4302100"/>
            <a:ext cx="1044116" cy="522062"/>
          </a:xfrm>
          <a:prstGeom prst="rect">
            <a:avLst/>
          </a:prstGeom>
          <a:solidFill>
            <a:schemeClr val="bg1">
              <a:lumMod val="85000"/>
            </a:schemeClr>
          </a:solidFill>
          <a:ln w="28575" algn="ctr">
            <a:solidFill>
              <a:srgbClr val="800000"/>
            </a:solidFill>
            <a:miter lim="800000"/>
          </a:ln>
          <a:effectLst/>
        </p:spPr>
        <p:txBody>
          <a:bodyPr wrap="none" lIns="91422" tIns="45711" rIns="91422" bIns="45711" anchor="ctr"/>
          <a:lstStyle/>
          <a:p>
            <a:pPr algn="ctr" defTabSz="914400"/>
            <a:r>
              <a:rPr kumimoji="1"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物理</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r>
              <a:rPr kumimoji="1"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设计</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 name="直接箭头连接符 9"/>
          <p:cNvCxnSpPr>
            <a:stCxn id="7" idx="3"/>
            <a:endCxn id="8" idx="1"/>
          </p:cNvCxnSpPr>
          <p:nvPr/>
        </p:nvCxnSpPr>
        <p:spPr bwMode="auto">
          <a:xfrm>
            <a:off x="4884211" y="4563131"/>
            <a:ext cx="120180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直接箭头连接符 10"/>
          <p:cNvCxnSpPr>
            <a:stCxn id="8" idx="3"/>
            <a:endCxn id="9" idx="1"/>
          </p:cNvCxnSpPr>
          <p:nvPr/>
        </p:nvCxnSpPr>
        <p:spPr bwMode="auto">
          <a:xfrm>
            <a:off x="7130129" y="4563131"/>
            <a:ext cx="120180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文本框 11"/>
          <p:cNvSpPr txBox="1"/>
          <p:nvPr/>
        </p:nvSpPr>
        <p:spPr bwMode="auto">
          <a:xfrm>
            <a:off x="2915975" y="4292363"/>
            <a:ext cx="677376" cy="20005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300" b="1" dirty="0" smtClean="0">
                <a:latin typeface="Huawei Sans" panose="020C0503030203020204" pitchFamily="34" charset="0"/>
                <a:ea typeface="方正兰亭黑简体" panose="02000000000000000000" pitchFamily="2" charset="-122"/>
                <a:sym typeface="Huawei Sans" panose="020C0503030203020204" pitchFamily="34" charset="0"/>
              </a:rPr>
              <a:t>需求说明</a:t>
            </a:r>
            <a:endParaRPr kumimoji="1" lang="zh-CN" altLang="en-US" sz="13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bwMode="auto">
          <a:xfrm>
            <a:off x="7448597" y="4278971"/>
            <a:ext cx="677376" cy="20005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300" b="1" dirty="0">
                <a:latin typeface="Huawei Sans" panose="020C0503030203020204" pitchFamily="34" charset="0"/>
                <a:ea typeface="方正兰亭黑简体" panose="02000000000000000000" pitchFamily="2" charset="-122"/>
                <a:sym typeface="Huawei Sans" panose="020C0503030203020204" pitchFamily="34" charset="0"/>
              </a:rPr>
              <a:t>逻辑</a:t>
            </a:r>
            <a:r>
              <a:rPr kumimoji="1" lang="zh-CN" altLang="en-US" sz="1300" b="1" dirty="0" smtClean="0">
                <a:latin typeface="Huawei Sans" panose="020C0503030203020204" pitchFamily="34" charset="0"/>
                <a:ea typeface="方正兰亭黑简体" panose="02000000000000000000" pitchFamily="2" charset="-122"/>
                <a:sym typeface="Huawei Sans" panose="020C0503030203020204" pitchFamily="34" charset="0"/>
              </a:rPr>
              <a:t>模型</a:t>
            </a:r>
            <a:endParaRPr kumimoji="1" lang="zh-CN" altLang="en-US" sz="13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bwMode="auto">
          <a:xfrm>
            <a:off x="9700811" y="4271988"/>
            <a:ext cx="677376" cy="200055"/>
          </a:xfrm>
          <a:prstGeom prst="rect">
            <a:avLst/>
          </a:prstGeom>
          <a:noFill/>
          <a:ln w="9525" algn="ctr">
            <a:noFill/>
            <a:miter lim="800000"/>
          </a:ln>
        </p:spPr>
        <p:txBody>
          <a:bodyPr vert="horz" wrap="square" lIns="0" tIns="0" rIns="0" bIns="0" numCol="1" rtlCol="0" anchor="ctr" anchorCtr="0" compatLnSpc="1">
            <a:spAutoFit/>
          </a:bodyPr>
          <a:lstStyle/>
          <a:p>
            <a:pPr algn="ctr"/>
            <a:r>
              <a:rPr kumimoji="1" lang="zh-CN" altLang="en-US" sz="1300" b="1" dirty="0">
                <a:latin typeface="Huawei Sans" panose="020C0503030203020204" pitchFamily="34" charset="0"/>
                <a:ea typeface="方正兰亭黑简体" panose="02000000000000000000" pitchFamily="2" charset="-122"/>
                <a:sym typeface="Huawei Sans" panose="020C0503030203020204" pitchFamily="34" charset="0"/>
              </a:rPr>
              <a:t>物理</a:t>
            </a:r>
            <a:r>
              <a:rPr kumimoji="1" lang="zh-CN" altLang="en-US" sz="1300" b="1" dirty="0" smtClean="0">
                <a:latin typeface="Huawei Sans" panose="020C0503030203020204" pitchFamily="34" charset="0"/>
                <a:ea typeface="方正兰亭黑简体" panose="02000000000000000000" pitchFamily="2" charset="-122"/>
                <a:sym typeface="Huawei Sans" panose="020C0503030203020204" pitchFamily="34" charset="0"/>
              </a:rPr>
              <a:t>模型</a:t>
            </a:r>
            <a:endParaRPr kumimoji="1" lang="zh-CN" altLang="en-US" sz="13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5" name="肘形连接符 14"/>
          <p:cNvCxnSpPr>
            <a:stCxn id="16" idx="2"/>
            <a:endCxn id="4" idx="2"/>
          </p:cNvCxnSpPr>
          <p:nvPr/>
        </p:nvCxnSpPr>
        <p:spPr bwMode="auto">
          <a:xfrm rot="5400000">
            <a:off x="6420050" y="396333"/>
            <a:ext cx="124014" cy="8731644"/>
          </a:xfrm>
          <a:prstGeom prst="bentConnector3">
            <a:avLst>
              <a:gd name="adj1" fmla="val 453836"/>
            </a:avLst>
          </a:prstGeom>
          <a:solidFill>
            <a:schemeClr val="accent1"/>
          </a:solidFill>
          <a:ln w="12700" cap="flat" cmpd="sng" algn="ctr">
            <a:solidFill>
              <a:schemeClr val="tx1"/>
            </a:solidFill>
            <a:prstDash val="lgDashDot"/>
            <a:round/>
            <a:headEnd type="none" w="med" len="med"/>
            <a:tailEnd type="triangle"/>
          </a:ln>
          <a:effectLst/>
        </p:spPr>
      </p:cxnSp>
      <p:sp>
        <p:nvSpPr>
          <p:cNvPr id="16" name="Rectangle 18 - 3"/>
          <p:cNvSpPr>
            <a:spLocks noChangeArrowheads="1"/>
          </p:cNvSpPr>
          <p:nvPr/>
        </p:nvSpPr>
        <p:spPr bwMode="auto">
          <a:xfrm>
            <a:off x="10577849" y="4426114"/>
            <a:ext cx="540060" cy="274034"/>
          </a:xfrm>
          <a:prstGeom prst="rect">
            <a:avLst/>
          </a:prstGeom>
          <a:solidFill>
            <a:schemeClr val="bg1"/>
          </a:solidFill>
          <a:ln w="28575" algn="ctr">
            <a:noFill/>
            <a:miter lim="800000"/>
          </a:ln>
          <a:effectLst/>
        </p:spPr>
        <p:txBody>
          <a:bodyPr wrap="none" lIns="91422" tIns="45711" rIns="91422" bIns="45711" anchor="ctr"/>
          <a:lstStyle/>
          <a:p>
            <a:pPr algn="ctr" defTabSz="914400"/>
            <a:r>
              <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 </a:t>
            </a:r>
            <a:endParaRPr kumimoji="1"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7" name="直接箭头连接符 16"/>
          <p:cNvCxnSpPr>
            <a:endCxn id="16" idx="3"/>
          </p:cNvCxnSpPr>
          <p:nvPr/>
        </p:nvCxnSpPr>
        <p:spPr bwMode="auto">
          <a:xfrm>
            <a:off x="9382343" y="4556148"/>
            <a:ext cx="1735566" cy="69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文本框 17"/>
          <p:cNvSpPr txBox="1"/>
          <p:nvPr/>
        </p:nvSpPr>
        <p:spPr bwMode="auto">
          <a:xfrm>
            <a:off x="4884211" y="5346216"/>
            <a:ext cx="2434601" cy="276999"/>
          </a:xfrm>
          <a:prstGeom prst="rect">
            <a:avLst/>
          </a:prstGeom>
          <a:noFill/>
          <a:ln w="9525" algn="ctr">
            <a:noFill/>
            <a:miter lim="800000"/>
          </a:ln>
        </p:spPr>
        <p:txBody>
          <a:bodyPr vert="horz" wrap="square" lIns="0" tIns="0" rIns="0" bIns="0" numCol="1" rtlCol="0" anchor="ctr" anchorCtr="0" compatLnSpc="1">
            <a:spAutoFit/>
          </a:bodyPr>
          <a:lstStyle/>
          <a:p>
            <a:pPr algn="ctr"/>
            <a:r>
              <a:rPr lang="zh-CN" altLang="en-US" sz="18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过程迭代，逐步求精</a:t>
            </a:r>
            <a:endParaRPr lang="zh-CN" altLang="en-US" sz="18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物理模型 </a:t>
            </a:r>
            <a:r>
              <a:rPr lang="en-US" altLang="zh-CN" dirty="0" smtClean="0">
                <a:sym typeface="Huawei Sans" panose="020C0503030203020204" pitchFamily="34" charset="0"/>
              </a:rPr>
              <a:t>- </a:t>
            </a:r>
            <a:r>
              <a:rPr lang="zh-CN" altLang="en-US" dirty="0" smtClean="0">
                <a:sym typeface="Huawei Sans" panose="020C0503030203020204" pitchFamily="34" charset="0"/>
              </a:rPr>
              <a:t>索引选择</a:t>
            </a:r>
            <a:endParaRPr lang="zh-CN" altLang="en-US" dirty="0">
              <a:sym typeface="Huawei Sans" panose="020C0503030203020204" pitchFamily="34" charset="0"/>
            </a:endParaRPr>
          </a:p>
        </p:txBody>
      </p:sp>
      <p:sp>
        <p:nvSpPr>
          <p:cNvPr id="31" name="文本占位符 2"/>
          <p:cNvSpPr txBox="1"/>
          <p:nvPr/>
        </p:nvSpPr>
        <p:spPr bwMode="auto">
          <a:xfrm>
            <a:off x="515380" y="6129300"/>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占位符 2"/>
          <p:cNvSpPr txBox="1"/>
          <p:nvPr/>
        </p:nvSpPr>
        <p:spPr bwMode="auto">
          <a:xfrm>
            <a:off x="731672" y="6033006"/>
            <a:ext cx="908654" cy="311145"/>
          </a:xfrm>
          <a:prstGeom prst="rect">
            <a:avLst/>
          </a:prstGeom>
          <a:solidFill>
            <a:schemeClr val="bg1"/>
          </a:solidFill>
          <a:ln w="9525">
            <a:noFill/>
            <a:miter lim="800000"/>
          </a:ln>
        </p:spPr>
        <p:txBody>
          <a:bodyPr vert="horz" wrap="square" lIns="80141" tIns="40071" rIns="80141" bIns="40071" numCol="1" anchor="t" anchorCtr="0" compatLnSpc="1">
            <a:normAutofit lnSpcReduction="10000"/>
          </a:bodyPr>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ea"/>
                <a:ea typeface="+mn-ea"/>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lnSpc>
                <a:spcPct val="100000"/>
              </a:lnSpc>
              <a:buNone/>
            </a:pPr>
            <a:r>
              <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空格</a:t>
            </a:r>
            <a:endParaRPr lang="zh-CN" altLang="en-US" sz="16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34"/>
          <p:cNvSpPr txBox="1"/>
          <p:nvPr/>
        </p:nvSpPr>
        <p:spPr bwMode="auto">
          <a:xfrm>
            <a:off x="1529944" y="1277476"/>
            <a:ext cx="1453609" cy="246221"/>
          </a:xfrm>
          <a:prstGeom prst="rect">
            <a:avLst/>
          </a:prstGeom>
          <a:noFill/>
          <a:ln w="9525" algn="ctr">
            <a:noFill/>
            <a:miter lim="800000"/>
          </a:ln>
        </p:spPr>
        <p:txBody>
          <a:bodyPr vert="horz" wrap="square" lIns="0" tIns="0" rIns="0" bIns="0" numCol="1" rtlCol="0" anchor="ctr" anchorCtr="0" compatLnSpc="1">
            <a:spAutoFit/>
          </a:bodyPr>
          <a:lstStyle/>
          <a:p>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ORDER</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9" name="表格 8"/>
          <p:cNvGraphicFramePr>
            <a:graphicFrameLocks noGrp="1"/>
          </p:cNvGraphicFramePr>
          <p:nvPr/>
        </p:nvGraphicFramePr>
        <p:xfrm>
          <a:off x="1529947" y="1639650"/>
          <a:ext cx="8238461" cy="1548965"/>
        </p:xfrm>
        <a:graphic>
          <a:graphicData uri="http://schemas.openxmlformats.org/drawingml/2006/table">
            <a:tbl>
              <a:tblPr firstRow="1" bandRow="1"/>
              <a:tblGrid>
                <a:gridCol w="1798836"/>
                <a:gridCol w="1282213"/>
                <a:gridCol w="2578706"/>
                <a:gridCol w="2578706"/>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字段名称</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字段类型</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约束</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索引选择</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Order_Num</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T w="28575" cap="flat" cmpd="sng" algn="ctr">
                      <a:solidFill>
                        <a:schemeClr val="tx1"/>
                      </a:solidFill>
                      <a:prstDash val="solid"/>
                      <a:round/>
                      <a:headEnd type="none" w="med" len="med"/>
                      <a:tailEnd type="none" w="med" len="med"/>
                    </a:lnT>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NULL,UNIQUE</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T w="28575" cap="flat" cmpd="sng" algn="ctr">
                      <a:solidFill>
                        <a:schemeClr val="tx1"/>
                      </a:solidFill>
                      <a:prstDash val="solid"/>
                      <a:round/>
                      <a:headEnd type="none" w="med" len="med"/>
                      <a:tailEnd type="none" w="med" len="med"/>
                    </a:lnT>
                  </a:tcPr>
                </a:tc>
                <a:tc>
                  <a:txBody>
                    <a:bodyPr/>
                    <a:lstStyle/>
                    <a:p>
                      <a:pPr algn="ct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Order_Date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DATE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a:t>
                      </a:r>
                      <a:r>
                        <a:rPr lang="en-US" altLang="zh-CN" sz="1400" baseline="0" dirty="0" smtClean="0">
                          <a:latin typeface="Huawei Sans" panose="020C0503030203020204" pitchFamily="34" charset="0"/>
                          <a:ea typeface="方正兰亭黑简体" panose="02000000000000000000" pitchFamily="2" charset="-122"/>
                          <a:sym typeface="Huawei Sans" panose="020C0503030203020204" pitchFamily="34" charset="0"/>
                        </a:rPr>
                        <a: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可以考虑分区</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Customer_Id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kern="1200" dirty="0" err="1"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Total_Price</a:t>
                      </a:r>
                      <a:endParaRPr lang="zh-CN" altLang="en-US" sz="140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1400"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Decimal(9,2)</a:t>
                      </a:r>
                      <a:endParaRPr lang="zh-CN" altLang="en-US" sz="140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r>
                        <a:rPr lang="en-US" altLang="zh-CN" sz="1400"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NOT NULL</a:t>
                      </a:r>
                      <a:endParaRPr lang="zh-CN" altLang="en-US" sz="140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algn="ct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aphicFrame>
        <p:nvGraphicFramePr>
          <p:cNvPr id="10" name="表格 9"/>
          <p:cNvGraphicFramePr>
            <a:graphicFrameLocks noGrp="1"/>
          </p:cNvGraphicFramePr>
          <p:nvPr/>
        </p:nvGraphicFramePr>
        <p:xfrm>
          <a:off x="1529944" y="3777065"/>
          <a:ext cx="8238465" cy="1858758"/>
        </p:xfrm>
        <a:graphic>
          <a:graphicData uri="http://schemas.openxmlformats.org/drawingml/2006/table">
            <a:tbl>
              <a:tblPr firstRow="1" bandRow="1"/>
              <a:tblGrid>
                <a:gridCol w="1798837"/>
                <a:gridCol w="1282214"/>
                <a:gridCol w="2578707"/>
                <a:gridCol w="2578707"/>
              </a:tblGrid>
              <a:tr h="309793">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字段名称</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字段类型</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约束</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4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索引选择</a:t>
                      </a:r>
                      <a:endParaRPr lang="zh-CN" altLang="en-US" sz="14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Order_Num</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Item_Id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Integer</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a:t>
                      </a:r>
                      <a:r>
                        <a:rPr lang="en-US" altLang="zh-CN" sz="1400" baseline="0" dirty="0" smtClean="0">
                          <a:latin typeface="Huawei Sans" panose="020C0503030203020204" pitchFamily="34" charset="0"/>
                          <a:ea typeface="方正兰亭黑简体" panose="02000000000000000000" pitchFamily="2" charset="-122"/>
                          <a:sym typeface="Huawei Sans" panose="020C0503030203020204" pitchFamily="34" charset="0"/>
                        </a:rPr>
                        <a: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增加索引</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Sale_Price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Decimal(5,2)</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Item_Quantity</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tcPr>
                </a:tc>
                <a:tc>
                  <a:txBody>
                    <a:bodyPr/>
                    <a:lstStyle/>
                    <a:p>
                      <a:pPr 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SmallInt</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tc>
                <a:tc>
                  <a:txBody>
                    <a:bodyPr/>
                    <a:lstStyle/>
                    <a:p>
                      <a:pPr algn="ct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tcPr>
                </a:tc>
              </a:tr>
              <a:tr h="309793">
                <a:tc>
                  <a:txBody>
                    <a:bodyPr/>
                    <a:lstStyle/>
                    <a:p>
                      <a:pPr algn="ctr"/>
                      <a:r>
                        <a:rPr lang="en-US" altLang="zh-CN" sz="14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Item_Total</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Decimal(9,2)</a:t>
                      </a:r>
                      <a:endParaRPr lang="zh-CN" altLang="en-US"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NOT NULL</a:t>
                      </a:r>
                      <a:endParaRPr lang="zh-CN" altLang="en-US"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11" name="文本框 10"/>
          <p:cNvSpPr txBox="1"/>
          <p:nvPr/>
        </p:nvSpPr>
        <p:spPr bwMode="auto">
          <a:xfrm>
            <a:off x="1529941" y="3414891"/>
            <a:ext cx="1453609" cy="246221"/>
          </a:xfrm>
          <a:prstGeom prst="rect">
            <a:avLst/>
          </a:prstGeom>
          <a:noFill/>
          <a:ln w="9525" algn="ctr">
            <a:noFill/>
            <a:miter lim="800000"/>
          </a:ln>
        </p:spPr>
        <p:txBody>
          <a:bodyPr vert="horz" wrap="square" lIns="0" tIns="0" rIns="0" bIns="0" numCol="1" rtlCol="0" anchor="ctr" anchorCtr="0" compatLnSpc="1">
            <a:spAutoFit/>
          </a:bodyPr>
          <a:lstStyle/>
          <a:p>
            <a:r>
              <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rPr>
              <a:t>ORDER_ITEM</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sz="quarter" idx="10"/>
          </p:nvPr>
        </p:nvSpPr>
        <p:spPr/>
        <p:txBody>
          <a:bodyPr/>
          <a:lstStyle/>
          <a:p>
            <a:r>
              <a:rPr lang="zh-CN" altLang="en-US" sz="2000" dirty="0">
                <a:sym typeface="Huawei Sans" panose="020C0503030203020204" pitchFamily="34" charset="0"/>
              </a:rPr>
              <a:t>在这一章中，围绕着数据库建模的新奥尔良法，对需求分析，概念设计，逻辑设计和物理设计这四个阶段进行了介绍和讲解，对每一个设计阶段的任务都进行了明确说明。</a:t>
            </a:r>
            <a:endParaRPr lang="en-US" altLang="zh-CN" sz="2000" dirty="0">
              <a:sym typeface="Huawei Sans" panose="020C0503030203020204" pitchFamily="34" charset="0"/>
            </a:endParaRPr>
          </a:p>
          <a:p>
            <a:r>
              <a:rPr lang="zh-CN" altLang="en-US" sz="2000" dirty="0">
                <a:sym typeface="Huawei Sans" panose="020C0503030203020204" pitchFamily="34" charset="0"/>
              </a:rPr>
              <a:t>对需求分析阶段的重要意义进行了阐述。</a:t>
            </a:r>
            <a:endParaRPr lang="en-US" altLang="zh-CN" sz="2000" dirty="0">
              <a:sym typeface="Huawei Sans" panose="020C0503030203020204" pitchFamily="34" charset="0"/>
            </a:endParaRPr>
          </a:p>
          <a:p>
            <a:r>
              <a:rPr lang="zh-CN" altLang="en-US" sz="2000" dirty="0">
                <a:sym typeface="Huawei Sans" panose="020C0503030203020204" pitchFamily="34" charset="0"/>
              </a:rPr>
              <a:t>在概念设计阶段引入了</a:t>
            </a:r>
            <a:r>
              <a:rPr lang="en-US" altLang="zh-CN" sz="2000" dirty="0">
                <a:sym typeface="Huawei Sans" panose="020C0503030203020204" pitchFamily="34" charset="0"/>
              </a:rPr>
              <a:t>E-R</a:t>
            </a:r>
            <a:r>
              <a:rPr lang="zh-CN" altLang="en-US" sz="2000" dirty="0">
                <a:sym typeface="Huawei Sans" panose="020C0503030203020204" pitchFamily="34" charset="0"/>
              </a:rPr>
              <a:t>方法。</a:t>
            </a:r>
            <a:endParaRPr lang="en-US" altLang="zh-CN" sz="2000" dirty="0">
              <a:sym typeface="Huawei Sans" panose="020C0503030203020204" pitchFamily="34" charset="0"/>
            </a:endParaRPr>
          </a:p>
          <a:p>
            <a:r>
              <a:rPr lang="zh-CN" altLang="en-US" sz="2000" dirty="0">
                <a:sym typeface="Huawei Sans" panose="020C0503030203020204" pitchFamily="34" charset="0"/>
              </a:rPr>
              <a:t>在逻辑设计一节中阐述了重要的基本概念和三范式模型，并结合实例对各层范式进行了深入讲解。</a:t>
            </a:r>
            <a:endParaRPr lang="en-US" altLang="zh-CN" sz="2000" dirty="0">
              <a:sym typeface="Huawei Sans" panose="020C0503030203020204" pitchFamily="34" charset="0"/>
            </a:endParaRPr>
          </a:p>
          <a:p>
            <a:r>
              <a:rPr lang="zh-CN" altLang="en-US" sz="2000" dirty="0">
                <a:sym typeface="Huawei Sans" panose="020C0503030203020204" pitchFamily="34" charset="0"/>
              </a:rPr>
              <a:t>在物理设计阶段重点讲解了反范式化手段和工作中需要关注的重点。</a:t>
            </a:r>
            <a:endParaRPr lang="en-US" altLang="zh-CN" sz="2000" dirty="0">
              <a:sym typeface="Huawei Sans" panose="020C0503030203020204" pitchFamily="34" charset="0"/>
            </a:endParaRPr>
          </a:p>
          <a:p>
            <a:r>
              <a:rPr lang="zh-CN" altLang="en-US" sz="2000" dirty="0">
                <a:sym typeface="Huawei Sans" panose="020C0503030203020204" pitchFamily="34" charset="0"/>
              </a:rPr>
              <a:t>最后是结合一个小型的实际案例把逻辑建模和物理建模的主要内容进行了说明</a:t>
            </a:r>
            <a:r>
              <a:rPr lang="zh-CN" altLang="en-US" sz="2000" dirty="0" smtClean="0">
                <a:sym typeface="Huawei Sans" panose="020C0503030203020204" pitchFamily="34" charset="0"/>
              </a:rPr>
              <a:t>。</a:t>
            </a:r>
            <a:endParaRPr lang="zh-CN" altLang="en-US" sz="2000"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数据库设计概述</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需求分析</a:t>
            </a:r>
            <a:endParaRPr lang="en-US" altLang="zh-CN" b="1"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概念设计</a:t>
            </a:r>
            <a:endPar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逻辑设计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物理设计</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数据库设计</a:t>
            </a:r>
            <a:r>
              <a:rPr lang="zh-CN" altLang="en-US"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案例</a:t>
            </a:r>
            <a:endPar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POWER_USER_TAGS_ICONS" val="close_POWER_USER_SEPARATOR_ICONS_political_POWER_USER_SEPARATOR_ICONS_politics_POWER_USER_SEPARATOR_ICONS_poll_POWER_USER_SEPARATOR_ICONS_preference_POWER_USER_SEPARATOR_ICONS_president_POWER_USER_SEPARATOR_ICONS_remove_POWER_USER_SEPARATOR_ICONS_representation_POWER_USER_SEPARATOR_ICONS_slip_POWER_USER_SEPARATOR_ICONS_vote_POWER_USER_SEPARATOR_ICONS_voting_POWER_USER_SEPARATOR_ICONS_party_POWER_USER_SEPARATOR_ICONS_parties_POWER_USER_SEPARATOR_ICONS_ballot_POWER_USER_SEPARATOR_ICONS_cancel_POWER_USER_SEPARATOR_ICONS_choice_POWER_USER_SEPARATOR_ICONS_choose_POWER_USER_SEPARATOR_ICONS_delete_POWER_USER_SEPARATOR_ICONS_elect_POWER_USER_SEPARATOR_ICONS_election_POWER_USER_SEPARATOR_ICONS_elector_POWER_USER_SEPARATOR_ICONS_officials_POWER_USER_SEPARATOR_ICONS_paper_POWER_USER_SEPARATOR_ICONS_ballot-paper"/>
</p:tagLst>
</file>

<file path=ppt/tags/tag2.xml><?xml version="1.0" encoding="utf-8"?>
<p:tagLst xmlns:p="http://schemas.openxmlformats.org/presentationml/2006/main">
  <p:tag name="POWER_USER_TAGS_ICONS" val="close_POWER_USER_SEPARATOR_ICONS_political_POWER_USER_SEPARATOR_ICONS_politics_POWER_USER_SEPARATOR_ICONS_poll_POWER_USER_SEPARATOR_ICONS_preference_POWER_USER_SEPARATOR_ICONS_president_POWER_USER_SEPARATOR_ICONS_remove_POWER_USER_SEPARATOR_ICONS_representation_POWER_USER_SEPARATOR_ICONS_slip_POWER_USER_SEPARATOR_ICONS_vote_POWER_USER_SEPARATOR_ICONS_voting_POWER_USER_SEPARATOR_ICONS_party_POWER_USER_SEPARATOR_ICONS_parties_POWER_USER_SEPARATOR_ICONS_ballot_POWER_USER_SEPARATOR_ICONS_cancel_POWER_USER_SEPARATOR_ICONS_choice_POWER_USER_SEPARATOR_ICONS_choose_POWER_USER_SEPARATOR_ICONS_delete_POWER_USER_SEPARATOR_ICONS_elect_POWER_USER_SEPARATOR_ICONS_election_POWER_USER_SEPARATOR_ICONS_elector_POWER_USER_SEPARATOR_ICONS_officials_POWER_USER_SEPARATOR_ICONS_paper_POWER_USER_SEPARATOR_ICONS_ballot-paper"/>
</p:tagLst>
</file>

<file path=ppt/tags/tag3.xml><?xml version="1.0" encoding="utf-8"?>
<p:tagLst xmlns:p="http://schemas.openxmlformats.org/presentationml/2006/main">
  <p:tag name="POWER_USER_TAGS_ICONS" val="close_POWER_USER_SEPARATOR_ICONS_political_POWER_USER_SEPARATOR_ICONS_politics_POWER_USER_SEPARATOR_ICONS_poll_POWER_USER_SEPARATOR_ICONS_preference_POWER_USER_SEPARATOR_ICONS_president_POWER_USER_SEPARATOR_ICONS_remove_POWER_USER_SEPARATOR_ICONS_representation_POWER_USER_SEPARATOR_ICONS_slip_POWER_USER_SEPARATOR_ICONS_vote_POWER_USER_SEPARATOR_ICONS_voting_POWER_USER_SEPARATOR_ICONS_party_POWER_USER_SEPARATOR_ICONS_parties_POWER_USER_SEPARATOR_ICONS_ballot_POWER_USER_SEPARATOR_ICONS_cancel_POWER_USER_SEPARATOR_ICONS_choice_POWER_USER_SEPARATOR_ICONS_choose_POWER_USER_SEPARATOR_ICONS_delete_POWER_USER_SEPARATOR_ICONS_elect_POWER_USER_SEPARATOR_ICONS_election_POWER_USER_SEPARATOR_ICONS_elector_POWER_USER_SEPARATOR_ICONS_officials_POWER_USER_SEPARATOR_ICONS_paper_POWER_USER_SEPARATOR_ICONS_ballot-paper"/>
</p:tagLst>
</file>

<file path=ppt/tags/tag4.xml><?xml version="1.0" encoding="utf-8"?>
<p:tagLst xmlns:p="http://schemas.openxmlformats.org/presentationml/2006/main">
  <p:tag name="POWER_USER_TAGS_ICONS" val="close_POWER_USER_SEPARATOR_ICONS_political_POWER_USER_SEPARATOR_ICONS_politics_POWER_USER_SEPARATOR_ICONS_poll_POWER_USER_SEPARATOR_ICONS_preference_POWER_USER_SEPARATOR_ICONS_president_POWER_USER_SEPARATOR_ICONS_remove_POWER_USER_SEPARATOR_ICONS_representation_POWER_USER_SEPARATOR_ICONS_slip_POWER_USER_SEPARATOR_ICONS_vote_POWER_USER_SEPARATOR_ICONS_voting_POWER_USER_SEPARATOR_ICONS_party_POWER_USER_SEPARATOR_ICONS_parties_POWER_USER_SEPARATOR_ICONS_ballot_POWER_USER_SEPARATOR_ICONS_cancel_POWER_USER_SEPARATOR_ICONS_choice_POWER_USER_SEPARATOR_ICONS_choose_POWER_USER_SEPARATOR_ICONS_delete_POWER_USER_SEPARATOR_ICONS_elect_POWER_USER_SEPARATOR_ICONS_election_POWER_USER_SEPARATOR_ICONS_elector_POWER_USER_SEPARATOR_ICONS_officials_POWER_USER_SEPARATOR_ICONS_paper_POWER_USER_SEPARATOR_ICONS_ballot-paper"/>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13005</Words>
  <Application>WPS 演示</Application>
  <PresentationFormat>宽屏</PresentationFormat>
  <Paragraphs>2225</Paragraphs>
  <Slides>82</Slides>
  <Notes>90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82</vt:i4>
      </vt:variant>
    </vt:vector>
  </HeadingPairs>
  <TitlesOfParts>
    <vt:vector size="96" baseType="lpstr">
      <vt:lpstr>Arial</vt:lpstr>
      <vt:lpstr>宋体</vt:lpstr>
      <vt:lpstr>Wingdings</vt:lpstr>
      <vt:lpstr>Huawei Sans</vt:lpstr>
      <vt:lpstr>Oswald</vt:lpstr>
      <vt:lpstr>方正兰亭黑简体</vt:lpstr>
      <vt:lpstr>微软雅黑</vt:lpstr>
      <vt:lpstr>Arial Unicode MS</vt:lpstr>
      <vt:lpstr>FrutigerNext LT Light</vt:lpstr>
      <vt:lpstr>Dark Courier</vt:lpstr>
      <vt:lpstr>FrutigerNext LT Medium</vt:lpstr>
      <vt:lpstr>Verdana</vt:lpstr>
      <vt:lpstr>方正兰亭黑简体</vt:lpstr>
      <vt:lpstr>自定义设计方案</vt:lpstr>
      <vt:lpstr>PowerPoint 演示文稿</vt:lpstr>
      <vt:lpstr>PowerPoint 演示文稿</vt:lpstr>
      <vt:lpstr>PowerPoint 演示文稿</vt:lpstr>
      <vt:lpstr>PowerPoint 演示文稿</vt:lpstr>
      <vt:lpstr>数据库设计的概念</vt:lpstr>
      <vt:lpstr>数据库设计的困难</vt:lpstr>
      <vt:lpstr>数据库设计的目标</vt:lpstr>
      <vt:lpstr>数据库设计方法 - 新奥尔良方法</vt:lpstr>
      <vt:lpstr>PowerPoint 演示文稿</vt:lpstr>
      <vt:lpstr>需求分析的意义</vt:lpstr>
      <vt:lpstr>需求分析阶段的任务</vt:lpstr>
      <vt:lpstr>需求分析阶段的方法</vt:lpstr>
      <vt:lpstr>数据字典</vt:lpstr>
      <vt:lpstr>PowerPoint 演示文稿</vt:lpstr>
      <vt:lpstr>概念设计和概念模型</vt:lpstr>
      <vt:lpstr>E-R方法</vt:lpstr>
      <vt:lpstr>E-R方法 - 实体</vt:lpstr>
      <vt:lpstr>E-R方法 - 属性</vt:lpstr>
      <vt:lpstr>E-R方法 - 联系</vt:lpstr>
      <vt:lpstr>PowerPoint 演示文稿</vt:lpstr>
      <vt:lpstr>逻辑设计和逻辑模型</vt:lpstr>
      <vt:lpstr>IDEF1x方法</vt:lpstr>
      <vt:lpstr>逻辑模型中的实体</vt:lpstr>
      <vt:lpstr>实体中的属性</vt:lpstr>
      <vt:lpstr>主键，外键和索引之间的关系</vt:lpstr>
      <vt:lpstr>实体间的关系</vt:lpstr>
      <vt:lpstr>IDEF1x中基数的图例</vt:lpstr>
      <vt:lpstr>基数的不同反映了不同的关系</vt:lpstr>
      <vt:lpstr>识别性关系</vt:lpstr>
      <vt:lpstr>非识别性关系</vt:lpstr>
      <vt:lpstr>嵌套关系</vt:lpstr>
      <vt:lpstr>子类关系</vt:lpstr>
      <vt:lpstr>逻辑模型基本概念小结</vt:lpstr>
      <vt:lpstr>范式理论 (Normal Form)</vt:lpstr>
      <vt:lpstr>范式理论的意义</vt:lpstr>
      <vt:lpstr>范式之间的关系</vt:lpstr>
      <vt:lpstr>值域 (Domain)</vt:lpstr>
      <vt:lpstr>第一范式 (1NF) (1)</vt:lpstr>
      <vt:lpstr>第一范式 (1NF) (2)</vt:lpstr>
      <vt:lpstr>“原子性”的程度</vt:lpstr>
      <vt:lpstr>第二范式 (2NF) (1)</vt:lpstr>
      <vt:lpstr>第二范式 (2NF) (2)</vt:lpstr>
      <vt:lpstr>第三范式 (3NF) (1)</vt:lpstr>
      <vt:lpstr>第三范式 (3NF) (2)</vt:lpstr>
      <vt:lpstr>一句话精炼</vt:lpstr>
      <vt:lpstr>雪花型模型</vt:lpstr>
      <vt:lpstr>逻辑模型建设注意事项 (1)</vt:lpstr>
      <vt:lpstr>逻辑模型建设注意事项 (2)</vt:lpstr>
      <vt:lpstr>逻辑模型建设注意事项 (3)</vt:lpstr>
      <vt:lpstr>PowerPoint 演示文稿</vt:lpstr>
      <vt:lpstr>物理设计和物理模型</vt:lpstr>
      <vt:lpstr>相同的事物不同的名称</vt:lpstr>
      <vt:lpstr>逻辑模型和物理模型对比</vt:lpstr>
      <vt:lpstr>物理模型反范式处理</vt:lpstr>
      <vt:lpstr>反范式示例 (1)</vt:lpstr>
      <vt:lpstr>反范式示例 (2)</vt:lpstr>
      <vt:lpstr>反范式示例 (3)</vt:lpstr>
      <vt:lpstr>反范式常见手段</vt:lpstr>
      <vt:lpstr>维护数据完整性</vt:lpstr>
      <vt:lpstr>建立物理化命名规范</vt:lpstr>
      <vt:lpstr>对象命名规范示例</vt:lpstr>
      <vt:lpstr>表的物理化</vt:lpstr>
      <vt:lpstr>字段的物理化 (1)</vt:lpstr>
      <vt:lpstr>字段的物理化 (2)</vt:lpstr>
      <vt:lpstr>索引的创建和使用</vt:lpstr>
      <vt:lpstr>其他物理化手段</vt:lpstr>
      <vt:lpstr>使用建模软件</vt:lpstr>
      <vt:lpstr>物理模型产出物</vt:lpstr>
      <vt:lpstr>PowerPoint 演示文稿</vt:lpstr>
      <vt:lpstr>场景说明</vt:lpstr>
      <vt:lpstr>可提取的属性列表</vt:lpstr>
      <vt:lpstr>正则化处理 - 消除重复组情况</vt:lpstr>
      <vt:lpstr>正则化处理 - 消除依赖部分主键</vt:lpstr>
      <vt:lpstr>正则化处理 - 消除传递性依赖</vt:lpstr>
      <vt:lpstr>3NF模型 - 数据示例 (1)</vt:lpstr>
      <vt:lpstr>3NF模型 - 数据示例 (2)</vt:lpstr>
      <vt:lpstr>物理模型 - 数据类型和长度 (1)</vt:lpstr>
      <vt:lpstr>物理模型 - 数据类型和长度 (2)</vt:lpstr>
      <vt:lpstr>物理模型 - 反范式化</vt:lpstr>
      <vt:lpstr>物理模型 - 索引选择</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马瑞新</cp:lastModifiedBy>
  <cp:revision>160</cp:revision>
  <dcterms:created xsi:type="dcterms:W3CDTF">2018-11-29T10:16:00Z</dcterms:created>
  <dcterms:modified xsi:type="dcterms:W3CDTF">2021-01-10T04:03:21Z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(3)+8HIFKHd3Zkpkb2ZrP562QKahBQhl85jzF+zcnzn2yt6KazQcWsj6RKQVf2ZHzF8Lotf0jUP
y0ZQBVBBvZ6yQhF7Uh5cd49hWDgtLU7WApBhJC2cy4hlGOpw2ixDCTBie3DzOmTejfrnDT9K
nafcRW6VL2FJhaS6PJF/rDBWbtR1xU7P6PRi46vdSUHQcTZ6/u1880AVUC3SKapIglhYRVSn
WLvoyVK51Gz8xf08/M</vt:lpwstr>
  </property>
  <property fmtid="{D5CDD505-2E9C-101B-9397-08002B2CF9AE}" pid="3" name="_2015_ms_pID_7253431">
    <vt:lpwstr>WcIDgjE4iKmzLblEDHn79JA0RDd+pX+OHx9bTsscBY/i3X3B+jAt3o
wawAG9OFujVY55Zv+NPmT9hsbnkuE/zvlvXtXmvwaIDMbVK2JG7qjCtXDpFva1QaXJ80vyse
PxHKDb2ik69g9lTNv6zvg6dL2ItVoPDoQm0ntbFQQCAxLy+oKUwY/Bn0nbqi3jBoIWHuoaEK
NhNt3IYEiL17ybO9wu02AyTvoroF6er4lVSF</vt:lpwstr>
  </property>
  <property fmtid="{D5CDD505-2E9C-101B-9397-08002B2CF9AE}" pid="4" name="_2015_ms_pID_7253432">
    <vt:lpwstr>T15NXtcUbljHNeW5zxRNAZo=</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1594168340</vt:lpwstr>
  </property>
  <property fmtid="{D5CDD505-2E9C-101B-9397-08002B2CF9AE}" pid="9" name="KSOProductBuildVer">
    <vt:lpwstr>2052-11.1.0.10314</vt:lpwstr>
  </property>
</Properties>
</file>